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webp" ContentType="image/webp"/>
  <Default Extension="gif" ContentType="image/gif"/>
  <Default Extension="svg" ContentType="image/svg+xml"/>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Lst>
  <p:sldSz cx="12192000" cy="6858000"/>
  <p:notesSz cx="6858000" cy="9144000"/>
  <p:defaultText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sz="15620"/>
    <p:restoredTop sz="94660"/>
  </p:normalViewPr>
  <p:slideViewPr>
    <p:cSldViewPr snapToGrid="0">
      <p:cViewPr varScale="1">
        <p:scale>
          <a:sx d="100" n="87"/>
          <a:sy d="100" n="87"/>
        </p:scale>
        <p:origin x="384" y="72"/>
      </p:cViewPr>
      <p:guideLst/>
    </p:cSldViewPr>
  </p:slideViewPr>
  <p:notesTextViewPr>
    <p:cViewPr>
      <p:scale>
        <a:sx d="1" n="1"/>
        <a:sy d="1" n="1"/>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3" Type="http://schemas.openxmlformats.org/officeDocument/2006/relationships/slide" Target="slides/slide42.xml" /><Relationship Id="rId44" Type="http://schemas.openxmlformats.org/officeDocument/2006/relationships/slide" Target="slides/slide43.xml" /><Relationship Id="rId45" Type="http://schemas.openxmlformats.org/officeDocument/2006/relationships/slide" Target="slides/slide44.xml" /><Relationship Id="rId46" Type="http://schemas.openxmlformats.org/officeDocument/2006/relationships/slide" Target="slides/slide45.xml" /><Relationship Id="rId47" Type="http://schemas.openxmlformats.org/officeDocument/2006/relationships/slide" Target="slides/slide46.xml" /><Relationship Id="rId48" Type="http://schemas.openxmlformats.org/officeDocument/2006/relationships/slide" Target="slides/slide47.xml" /><Relationship Id="rId49" Type="http://schemas.openxmlformats.org/officeDocument/2006/relationships/slide" Target="slides/slide48.xml" /><Relationship Id="rId50" Type="http://schemas.openxmlformats.org/officeDocument/2006/relationships/slide" Target="slides/slide49.xml" /><Relationship Id="rId51" Type="http://schemas.openxmlformats.org/officeDocument/2006/relationships/slide" Target="slides/slide50.xml" /><Relationship Id="rId52" Type="http://schemas.openxmlformats.org/officeDocument/2006/relationships/slide" Target="slides/slide51.xml" /><Relationship Id="rId53" Type="http://schemas.openxmlformats.org/officeDocument/2006/relationships/slide" Target="slides/slide52.xml" /><Relationship Id="rId54" Type="http://schemas.openxmlformats.org/officeDocument/2006/relationships/slide" Target="slides/slide53.xml" /><Relationship Id="rId55" Type="http://schemas.openxmlformats.org/officeDocument/2006/relationships/slide" Target="slides/slide54.xml" /><Relationship Id="rId56" Type="http://schemas.openxmlformats.org/officeDocument/2006/relationships/slide" Target="slides/slide55.xml" /><Relationship Id="rId57" Type="http://schemas.openxmlformats.org/officeDocument/2006/relationships/slide" Target="slides/slide56.xml" /><Relationship Id="rId58" Type="http://schemas.openxmlformats.org/officeDocument/2006/relationships/slide" Target="slides/slide57.xml" /><Relationship Id="rId59" Type="http://schemas.openxmlformats.org/officeDocument/2006/relationships/slide" Target="slides/slide58.xml" /><Relationship Id="rId60" Type="http://schemas.openxmlformats.org/officeDocument/2006/relationships/slide" Target="slides/slide59.xml" /><Relationship Id="rId61" Type="http://schemas.openxmlformats.org/officeDocument/2006/relationships/slide" Target="slides/slide60.xml" /><Relationship Id="rId62" Type="http://schemas.openxmlformats.org/officeDocument/2006/relationships/slide" Target="slides/slide61.xml" /><Relationship Id="rId63" Type="http://schemas.openxmlformats.org/officeDocument/2006/relationships/slide" Target="slides/slide62.xml" /><Relationship Id="rId64" Type="http://schemas.openxmlformats.org/officeDocument/2006/relationships/slide" Target="slides/slide63.xml" /><Relationship Id="rId65" Type="http://schemas.openxmlformats.org/officeDocument/2006/relationships/slide" Target="slides/slide64.xml" /><Relationship Id="rId66" Type="http://schemas.openxmlformats.org/officeDocument/2006/relationships/slide" Target="slides/slide65.xml" /><Relationship Id="rId67" Type="http://schemas.openxmlformats.org/officeDocument/2006/relationships/slide" Target="slides/slide66.xml" /><Relationship Id="rId68" Type="http://schemas.openxmlformats.org/officeDocument/2006/relationships/slide" Target="slides/slide67.xml" /><Relationship Id="rId69" Type="http://schemas.openxmlformats.org/officeDocument/2006/relationships/slide" Target="slides/slide68.xml" /><Relationship Id="rId70" Type="http://schemas.openxmlformats.org/officeDocument/2006/relationships/slide" Target="slides/slide69.xml" /><Relationship Id="rId71" Type="http://schemas.openxmlformats.org/officeDocument/2006/relationships/slide" Target="slides/slide70.xml" /><Relationship Id="rId72" Type="http://schemas.openxmlformats.org/officeDocument/2006/relationships/slide" Target="slides/slide71.xml" /><Relationship Id="rId73" Type="http://schemas.openxmlformats.org/officeDocument/2006/relationships/slide" Target="slides/slide72.xml" /><Relationship Id="rId74" Type="http://schemas.openxmlformats.org/officeDocument/2006/relationships/slide" Target="slides/slide73.xml" /><Relationship Id="rId75" Type="http://schemas.openxmlformats.org/officeDocument/2006/relationships/slide" Target="slides/slide74.xml" /><Relationship Id="rId76" Type="http://schemas.openxmlformats.org/officeDocument/2006/relationships/slide" Target="slides/slide75.xml" /><Relationship Id="rId80" Type="http://schemas.openxmlformats.org/officeDocument/2006/relationships/tableStyles" Target="tableStyles.xml" /><Relationship Id="rId79" Type="http://schemas.openxmlformats.org/officeDocument/2006/relationships/theme" Target="theme/theme1.xml" /><Relationship Id="rId1" Type="http://schemas.openxmlformats.org/officeDocument/2006/relationships/slideMaster" Target="slideMasters/slideMaster1.xml" /><Relationship Id="rId78" Type="http://schemas.openxmlformats.org/officeDocument/2006/relationships/viewProps" Target="viewProps.xml" /><Relationship Id="rId77" Type="http://schemas.openxmlformats.org/officeDocument/2006/relationships/presProps" Target="presProps.xml" /></Relationships>
</file>

<file path=ppt/media/image1.png>
</file>

<file path=ppt/media/image10.webp>
</file>

<file path=ppt/media/image11.jpg>
</file>

<file path=ppt/media/image12.png>
</file>

<file path=ppt/media/image13.jp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jpg>
</file>

<file path=ppt/media/image24.jpg>
</file>

<file path=ppt/media/image25.jpg>
</file>

<file path=ppt/media/image26.svg>
</file>

<file path=ppt/media/image27.png>
</file>

<file path=ppt/media/image28.png>
</file>

<file path=ppt/media/image29.gif>
</file>

<file path=ppt/media/image3.png>
</file>

<file path=ppt/media/image30.webp>
</file>

<file path=ppt/media/image4.jp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41D81-A8D4-E293-8BE5-C77E344E44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1646A98-9843-1672-53BD-52DF183FEF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C2C9A2-E612-B72C-7008-EE9B265F83E5}"/>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794CA91F-7BA5-C0EB-F0E7-671EF77E9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28D7E7-96C2-EA98-5CCC-B43274E42FCD}"/>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186557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BD8B3-BF98-9170-B5E2-AB324C1905D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7A0CF88-F56C-9B83-A911-CD1BE263D48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12220D-2D18-9924-A1FF-F615EE13A6EA}"/>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09F606C5-2E91-950E-6217-C2FFF7C0F5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31CD6-A18E-FC5E-733D-9C3339F2EB78}"/>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905173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6519DF-9D34-5391-8746-EC512C3526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D160643-0E91-7673-E36A-B41441E8AA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916EB6-0BAD-C04E-CCEF-DCB8848E7EEF}"/>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88BA6A13-3660-187A-E0CE-B4EDE98C01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A83B47-2423-4DA4-61B2-0AE56FB2DFFC}"/>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312285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D8E18C-9698-0B1C-32D6-D00534B50E7C}"/>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1701A8A8-18AA-E309-BBBF-ADF899547C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38C9A9-DE19-498F-D414-0DAB4823D73A}"/>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1798900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8C826-B192-8566-FA0F-8917992F1D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AE9B690-E2E9-2F3E-15D3-BBD15BCD7B9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8F1D22-D975-851F-2B8F-D8675D164B7F}"/>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56710542-6047-78D6-51D8-E2C25AA6BB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1DE4BB-8AC4-98F4-5B65-D97C695FD258}"/>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24126555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8EDC0-E356-84E3-D1A0-CB3FEE1EC0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8063D6-309C-6044-E7F3-B0FAEA37F8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502399-0D40-0F1A-A770-6D3B06F653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0CD09DC-44A3-F7F4-2C2A-4A87B75C421E}"/>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6" name="Footer Placeholder 5">
            <a:extLst>
              <a:ext uri="{FF2B5EF4-FFF2-40B4-BE49-F238E27FC236}">
                <a16:creationId xmlns:a16="http://schemas.microsoft.com/office/drawing/2014/main" id="{7A83CC0E-1DBD-1E37-CAEF-2C3E532912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C59C24-6840-1606-934C-D0F85A3330E4}"/>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1004148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3AB56-8CD1-20AD-7F41-D2359C46937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D21AA7-1865-2AE9-0012-512FE36BF6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BA8275-F8D3-F29E-6C64-94671346CF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A5AD60-9148-E9A7-3F6B-DF76A20838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219CA0-0D5D-C6C9-AC0D-2AD322F245D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9D0A9E-58E0-AD7C-832D-666F0331CF38}"/>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8" name="Footer Placeholder 7">
            <a:extLst>
              <a:ext uri="{FF2B5EF4-FFF2-40B4-BE49-F238E27FC236}">
                <a16:creationId xmlns:a16="http://schemas.microsoft.com/office/drawing/2014/main" id="{108D782E-EAC7-5EC8-E342-7786EB3D7B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BA5C0ED-7820-62DB-F17A-7BDA0542A686}"/>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1560919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C2CE0-5040-0A33-C14C-2137A06EBB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FA90265-B49C-90FA-BB33-302D063BDFDD}"/>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4" name="Footer Placeholder 3">
            <a:extLst>
              <a:ext uri="{FF2B5EF4-FFF2-40B4-BE49-F238E27FC236}">
                <a16:creationId xmlns:a16="http://schemas.microsoft.com/office/drawing/2014/main" id="{650293D5-F9F7-9556-47AE-7EF338159CC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2ABE5A-1615-1E58-6B04-545C84246BDB}"/>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3325601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6FB9E7-6D00-B906-95F1-BED78B2F4201}"/>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3" name="Footer Placeholder 2">
            <a:extLst>
              <a:ext uri="{FF2B5EF4-FFF2-40B4-BE49-F238E27FC236}">
                <a16:creationId xmlns:a16="http://schemas.microsoft.com/office/drawing/2014/main" id="{98A80D94-FDFD-6A9D-CF2D-16141833371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2A0434E-D9EF-F897-D66D-C0A37DE4BF08}"/>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2157385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8C0B0-BBFF-D266-F6CB-C0F9CB82E1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659E927-AB12-1E59-90ED-6839F5357C8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5F88397-2BCC-3DCA-BE8B-B9B0AFAC1E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A326D9-5E8D-09C1-A9C2-C8F48F439642}"/>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6" name="Footer Placeholder 5">
            <a:extLst>
              <a:ext uri="{FF2B5EF4-FFF2-40B4-BE49-F238E27FC236}">
                <a16:creationId xmlns:a16="http://schemas.microsoft.com/office/drawing/2014/main" id="{8D8F8E6B-D22C-98FB-198C-1BB554D53D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3F39BA-97EF-2C84-8B25-95108D04F958}"/>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4223598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74914-FAF0-2D41-27D2-ACEEBCAFD5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6163E3D-B2EA-73D8-F8BD-4FC6CFE9F2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460945-1A23-C88B-02B1-FFE35A654C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B01162-C90D-62D4-B1FE-6ED1CC412B51}"/>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6" name="Footer Placeholder 5">
            <a:extLst>
              <a:ext uri="{FF2B5EF4-FFF2-40B4-BE49-F238E27FC236}">
                <a16:creationId xmlns:a16="http://schemas.microsoft.com/office/drawing/2014/main" id="{B4CCE0DB-431B-1663-6E56-FACE12F671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E7E0E3-58EB-A96B-0DC5-4C38F790A9E7}"/>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2736258041"/>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C6EC8C-ECCF-C0A3-FC0A-2563865B3D74}"/>
              </a:ext>
            </a:extLst>
          </p:cNvPr>
          <p:cNvSpPr>
            <a:spLocks noGrp="1"/>
          </p:cNvSpPr>
          <p:nvPr>
            <p:ph type="title"/>
          </p:nvPr>
        </p:nvSpPr>
        <p:spPr>
          <a:xfrm>
            <a:off x="838200" y="365125"/>
            <a:ext cx="10515600" cy="1325563"/>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a:extLst>
              <a:ext uri="{FF2B5EF4-FFF2-40B4-BE49-F238E27FC236}">
                <a16:creationId xmlns:a16="http://schemas.microsoft.com/office/drawing/2014/main" id="{32B754C2-B7E9-ABF6-FA3F-D6E2E255A473}"/>
              </a:ext>
            </a:extLst>
          </p:cNvPr>
          <p:cNvSpPr>
            <a:spLocks noGrp="1"/>
          </p:cNvSpPr>
          <p:nvPr>
            <p:ph idx="1" type="body"/>
          </p:nvPr>
        </p:nvSpPr>
        <p:spPr>
          <a:xfrm>
            <a:off x="838200" y="1825625"/>
            <a:ext cx="10515600" cy="4351338"/>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2E8DE5-BF1B-A82F-89A6-D45E288D7ED3}"/>
              </a:ext>
            </a:extLst>
          </p:cNvPr>
          <p:cNvSpPr>
            <a:spLocks noGrp="1"/>
          </p:cNvSpPr>
          <p:nvPr>
            <p:ph idx="2" sz="half" type="dt"/>
          </p:nvPr>
        </p:nvSpPr>
        <p:spPr>
          <a:xfrm>
            <a:off x="838200" y="6356350"/>
            <a:ext cx="2743200" cy="365125"/>
          </a:xfrm>
          <a:prstGeom prst="rect">
            <a:avLst/>
          </a:prstGeom>
        </p:spPr>
        <p:txBody>
          <a:bodyPr anchor="ctr" bIns="45720" lIns="91440" rIns="91440" rtlCol="0" tIns="45720" vert="horz"/>
          <a:lstStyle>
            <a:lvl1pPr algn="l">
              <a:defRPr sz="1200">
                <a:solidFill>
                  <a:schemeClr val="tx1">
                    <a:tint val="82000"/>
                  </a:schemeClr>
                </a:solidFill>
              </a:defRPr>
            </a:lvl1p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FADBCAFD-7F89-6E4D-3B08-A1E78396CF3A}"/>
              </a:ext>
            </a:extLst>
          </p:cNvPr>
          <p:cNvSpPr>
            <a:spLocks noGrp="1"/>
          </p:cNvSpPr>
          <p:nvPr>
            <p:ph idx="3" sz="quarter" type="ftr"/>
          </p:nvPr>
        </p:nvSpPr>
        <p:spPr>
          <a:xfrm>
            <a:off x="4038600" y="6356350"/>
            <a:ext cx="4114800" cy="365125"/>
          </a:xfrm>
          <a:prstGeom prst="rect">
            <a:avLst/>
          </a:prstGeom>
        </p:spPr>
        <p:txBody>
          <a:bodyPr anchor="ctr" bIns="45720" lIns="91440" rIns="91440" rtlCol="0" tIns="45720" vert="horz"/>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99B5DEB-9294-F5ED-21D5-974F52B9344E}"/>
              </a:ext>
            </a:extLst>
          </p:cNvPr>
          <p:cNvSpPr>
            <a:spLocks noGrp="1"/>
          </p:cNvSpPr>
          <p:nvPr>
            <p:ph idx="4" sz="quarter" type="sldNum"/>
          </p:nvPr>
        </p:nvSpPr>
        <p:spPr>
          <a:xfrm>
            <a:off x="8610600" y="6356350"/>
            <a:ext cx="2743200" cy="365125"/>
          </a:xfrm>
          <a:prstGeom prst="rect">
            <a:avLst/>
          </a:prstGeom>
        </p:spPr>
        <p:txBody>
          <a:bodyPr anchor="ctr" bIns="45720" lIns="91440" rIns="91440" rtlCol="0" tIns="45720" vert="horz"/>
          <a:lstStyle>
            <a:lvl1pPr algn="r">
              <a:defRPr sz="1200">
                <a:solidFill>
                  <a:schemeClr val="tx1">
                    <a:tint val="82000"/>
                  </a:schemeClr>
                </a:solidFill>
              </a:defRPr>
            </a:lvl1pPr>
          </a:lstStyle>
          <a:p>
            <a:fld id="{33085662-8DBD-4390-B4FE-C0C11D6B6275}" type="slidenum">
              <a:rPr lang="en-US" smtClean="0"/>
              <a:t>‹#›</a:t>
            </a:fld>
            <a:endParaRPr lang="en-US"/>
          </a:p>
        </p:txBody>
      </p:sp>
    </p:spTree>
    <p:extLst>
      <p:ext uri="{BB962C8B-B14F-4D97-AF65-F5344CB8AC3E}">
        <p14:creationId xmlns:p14="http://schemas.microsoft.com/office/powerpoint/2010/main" val="2071747376"/>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eaLnBrk="1" hangingPunct="1" latinLnBrk="0" rtl="0">
        <a:lnSpc>
          <a:spcPct val="90000"/>
        </a:lnSpc>
        <a:spcBef>
          <a:spcPct val="0"/>
        </a:spcBef>
        <a:buNone/>
        <a:defRPr kern="1200" sz="44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p:bodyStyle>
    <p:other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6.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7.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8.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9.jp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0.webp" /></Relationships>
</file>

<file path=ppt/slides/_rels/slide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1.jpg" /></Relationships>
</file>

<file path=ppt/slides/_rels/slide2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2.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jpg"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png"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2.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4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6.png" /></Relationships>
</file>

<file path=ppt/slides/_rels/slide4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7.png" /></Relationships>
</file>

<file path=ppt/slides/_rels/slide4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8.gif" /></Relationships>
</file>

<file path=ppt/slides/_rels/slide4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4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4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0.png" /></Relationships>
</file>

<file path=ppt/slides/_rels/slide4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1.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5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2.png" /></Relationships>
</file>

<file path=ppt/slides/_rels/slide5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3.jpg" /></Relationships>
</file>

<file path=ppt/slides/_rels/slide54.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5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4.jpg" /></Relationships>
</file>

<file path=ppt/slides/_rels/slide5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7.xml.rels><?xml version="1.0" encoding="UTF-8"?><Relationships xmlns="http://schemas.openxmlformats.org/package/2006/relationships"><Relationship Id="rId1" Type="http://schemas.openxmlformats.org/officeDocument/2006/relationships/slideLayout" Target="../slideLayouts/slideLayout5.xml" /><Relationship Id="rId2" Type="http://schemas.openxmlformats.org/officeDocument/2006/relationships/image" Target="../media/image25.jpg" /></Relationships>
</file>

<file path=ppt/slides/_rels/slide5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9.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27.png" /><Relationship Id="rId2" Type="http://schemas.openxmlformats.org/officeDocument/2006/relationships/image" Target="../media/image26.sv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hyperlink" Target="https://www.bu.edu/met/" TargetMode="External" /><Relationship Id="rId3" Type="http://schemas.openxmlformats.org/officeDocument/2006/relationships/image" Target="../media/image28.png" /></Relationships>
</file>

<file path=ppt/slides/_rels/slide6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9.gif" /></Relationships>
</file>

<file path=ppt/slides/_rels/slide6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0.webp" /></Relationships>
</file>

<file path=ppt/slides/_rels/slide6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fred.stlouisfed.org/docs/api/api_key.html" TargetMode="External" /></Relationships>
</file>

<file path=ppt/slides/_rels/slide6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9.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7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ww.geeksforgeeks.org/python/scraping-reddit-using-python/" TargetMode="External" /><Relationship Id="rId3" Type="http://schemas.openxmlformats.org/officeDocument/2006/relationships/hyperlink" Target="https://www.reddit.com/dev/api/" TargetMode="External" /><Relationship Id="rId4" Type="http://schemas.openxmlformats.org/officeDocument/2006/relationships/hyperlink" Target="https://www.jcchouinard.com/reddit-api/" TargetMode="External" /><Relationship Id="rId5" Type="http://schemas.openxmlformats.org/officeDocument/2006/relationships/hyperlink" Target="https://pythonprogramming.net/introduction-python-reddit-api-wrapper-praw-tutorial/" TargetMode="External" /></Relationships>
</file>

<file path=ppt/slides/_rels/slide71.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7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7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arxiv.org/abs/2311.16789" TargetMode="External" /></Relationships>
</file>

<file path=ppt/slides/_rels/slide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4.jpg" /></Relationships>
</file>

<file path=ppt/slides/_rels/slide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41D81-A8D4-E293-8BE5-C77E344E44FF}"/>
              </a:ext>
            </a:extLst>
          </p:cNvPr>
          <p:cNvSpPr>
            <a:spLocks noGrp="1"/>
          </p:cNvSpPr>
          <p:nvPr>
            <p:ph type="ctrTitle"/>
          </p:nvPr>
        </p:nvSpPr>
        <p:spPr>
          <a:xfrm>
            <a:off x="1524000" y="1122363"/>
            <a:ext cx="9144000" cy="2387600"/>
          </a:xfrm>
        </p:spPr>
        <p:txBody>
          <a:bodyPr/>
          <a:lstStyle/>
          <a:p>
            <a:pPr lvl="0" indent="0" marL="0">
              <a:buNone/>
            </a:pPr>
            <a:r>
              <a:rPr/>
              <a:t>AD698 - Applied Generative AI</a:t>
            </a:r>
          </a:p>
        </p:txBody>
      </p:sp>
      <p:sp>
        <p:nvSpPr>
          <p:cNvPr id="3" name="Subtitle 2">
            <a:extLst>
              <a:ext uri="{FF2B5EF4-FFF2-40B4-BE49-F238E27FC236}">
                <a16:creationId xmlns:a16="http://schemas.microsoft.com/office/drawing/2014/main" id="{31646A98-9843-1672-53BD-52DF183FEF52}"/>
              </a:ext>
            </a:extLst>
          </p:cNvPr>
          <p:cNvSpPr>
            <a:spLocks noGrp="1"/>
          </p:cNvSpPr>
          <p:nvPr>
            <p:ph idx="1" type="subTitle"/>
          </p:nvPr>
        </p:nvSpPr>
        <p:spPr>
          <a:xfrm>
            <a:off x="1524000" y="3602038"/>
            <a:ext cx="9144000" cy="1655762"/>
          </a:xfrm>
        </p:spPr>
        <p:txBody>
          <a:bodyPr/>
          <a:lstStyle/>
          <a:p>
            <a:pPr lvl="0" indent="0" marL="0">
              <a:buNone/>
            </a:pPr>
            <a:r>
              <a:rPr/>
              <a:t>Introduction to Generative AI &amp; Business Applications</a:t>
            </a:r>
            <a:br/>
            <a:br/>
            <a:r>
              <a:rPr/>
              <a:t>Nakul R. Padalkar</a:t>
            </a:r>
          </a:p>
        </p:txBody>
      </p:sp>
      <p:sp>
        <p:nvSpPr>
          <p:cNvPr id="4" name="Date Placeholder 3">
            <a:extLst>
              <a:ext uri="{FF2B5EF4-FFF2-40B4-BE49-F238E27FC236}">
                <a16:creationId xmlns:a16="http://schemas.microsoft.com/office/drawing/2014/main" id="{E0C2C9A2-E612-B72C-7008-EE9B265F83E5}"/>
              </a:ext>
            </a:extLst>
          </p:cNvPr>
          <p:cNvSpPr>
            <a:spLocks noGrp="1"/>
          </p:cNvSpPr>
          <p:nvPr>
            <p:ph idx="10" sz="half" type="dt"/>
          </p:nvPr>
        </p:nvSpPr>
        <p:spPr/>
        <p:txBody>
          <a:bodyPr/>
          <a:lstStyle/>
          <a:p>
            <a:pPr lvl="0" indent="0" marL="0">
              <a:buNone/>
            </a:pPr>
            <a:r>
              <a:rPr/>
              <a:t>March 12, 2024</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In class Presentations</a:t>
            </a:r>
          </a:p>
          <a:p>
            <a:pPr lvl="0"/>
            <a:r>
              <a:rPr/>
              <a:t>Look for the Labs page in each lecture folder (M0X/Lecture) for the list of papers and suggestions for the presentation.</a:t>
            </a:r>
          </a:p>
          <a:p>
            <a:pPr lvl="0"/>
            <a:r>
              <a:rPr/>
              <a:t>Each student group will deliver </a:t>
            </a:r>
            <a:r>
              <a:rPr b="1"/>
              <a:t>one research paper presentation</a:t>
            </a:r>
            <a:r>
              <a:rPr/>
              <a:t> during the semester.</a:t>
            </a:r>
          </a:p>
          <a:p>
            <a:pPr lvl="1"/>
            <a:r>
              <a:rPr/>
              <a:t>Presentation length: approximately </a:t>
            </a:r>
            <a:r>
              <a:rPr b="1"/>
              <a:t>15 minutes</a:t>
            </a:r>
          </a:p>
          <a:p>
            <a:pPr lvl="1"/>
            <a:r>
              <a:rPr/>
              <a:t>Each presentation will be followed by </a:t>
            </a:r>
            <a:r>
              <a:rPr b="1"/>
              <a:t>guided class discussion</a:t>
            </a:r>
          </a:p>
          <a:p>
            <a:pPr lvl="1"/>
            <a:r>
              <a:rPr/>
              <a:t>All students are expected to read the assigned paper(s), regardless of whether they are presenting</a:t>
            </a:r>
          </a:p>
          <a:p>
            <a:pPr lvl="0"/>
            <a:r>
              <a:rPr/>
              <a:t>Presentations focus on:</a:t>
            </a:r>
          </a:p>
          <a:p>
            <a:pPr lvl="1"/>
            <a:r>
              <a:rPr/>
              <a:t>The problem the paper addresses</a:t>
            </a:r>
          </a:p>
          <a:p>
            <a:pPr lvl="1"/>
            <a:r>
              <a:rPr/>
              <a:t>The technical or conceptual contribution</a:t>
            </a:r>
          </a:p>
          <a:p>
            <a:pPr lvl="1"/>
            <a:r>
              <a:rPr/>
              <a:t>Limitations and assumptions</a:t>
            </a:r>
          </a:p>
          <a:p>
            <a:pPr lvl="1"/>
            <a:r>
              <a:rPr/>
              <a:t>Implications for building generative AI systems</a:t>
            </a:r>
          </a:p>
          <a:p>
            <a:pPr lvl="0"/>
            <a:r>
              <a:rPr/>
              <a:t>This component develops skills in critical reading, synthesis, and technical communication.</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Individual Assignments</a:t>
            </a:r>
          </a:p>
          <a:p>
            <a:pPr lvl="0"/>
            <a:r>
              <a:rPr/>
              <a:t>Four individual assignments.</a:t>
            </a:r>
          </a:p>
          <a:p>
            <a:pPr lvl="1"/>
            <a:r>
              <a:rPr/>
              <a:t>Report (word or pdf) and code (jupyter notebook).</a:t>
            </a:r>
          </a:p>
          <a:p>
            <a:pPr lvl="0"/>
            <a:r>
              <a:rPr/>
              <a:t>These are more detailed and require more time to complete.</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Group Project</a:t>
            </a:r>
          </a:p>
          <a:p>
            <a:pPr lvl="0"/>
            <a:r>
              <a:rPr/>
              <a:t>Lecture 0.1 and Lecture 0.2 videos cover basic portfolio creation using GitHub.</a:t>
            </a:r>
          </a:p>
          <a:p>
            <a:pPr lvl="0"/>
            <a:r>
              <a:rPr/>
              <a:t>Focuses on equipping students with the knowledge to explore a dataset and extract meaningful insights. Throughout this assignment, you’ll complete the following:</a:t>
            </a:r>
          </a:p>
        </p:txBody>
      </p:sp>
      <p:graphicFrame>
        <p:nvGraphicFramePr>
          <p:cNvPr id="6" name="Content Placeholder 5"/>
          <p:cNvGraphicFramePr>
            <a:graphicFrameLocks noGrp="1"/>
          </p:cNvGraphicFramePr>
          <p:nvPr>
            <p:ph idx="1"/>
          </p:nvPr>
        </p:nvGraphicFramePr>
        <p:xfrm>
          <a:off x="5181600" y="977900"/>
          <a:ext cx="6172200" cy="4864100"/>
        </p:xfrm>
        <a:graphic>
          <a:graphicData uri="http://schemas.openxmlformats.org/drawingml/2006/table">
            <a:tbl>
              <a:tblPr firstRow="1" bandRow="1">
                <a:tableStyleId>{5C22544A-7EE6-4342-B048-85BDC9FD1C3A}</a:tableStyleId>
              </a:tblPr>
              <a:tblGrid>
                <a:gridCol w="1104900"/>
                <a:gridCol w="381000"/>
                <a:gridCol w="4686300"/>
              </a:tblGrid>
              <a:tr h="0">
                <a:tc>
                  <a:txBody>
                    <a:bodyPr/>
                    <a:lstStyle/>
                    <a:p>
                      <a:pPr lvl="0" indent="0" marL="0">
                        <a:buNone/>
                      </a:pPr>
                      <a:r>
                        <a:rPr b="1"/>
                        <a:t>Component</a:t>
                      </a:r>
                    </a:p>
                  </a:txBody>
                  <a:tcPr/>
                </a:tc>
                <a:tc>
                  <a:txBody>
                    <a:bodyPr/>
                    <a:lstStyle/>
                    <a:p>
                      <a:pPr lvl="0" indent="0" marL="0">
                        <a:buNone/>
                      </a:pPr>
                      <a:r>
                        <a:rPr b="1"/>
                        <a:t>Points</a:t>
                      </a:r>
                    </a:p>
                  </a:txBody>
                  <a:tcPr/>
                </a:tc>
                <a:tc>
                  <a:txBody>
                    <a:bodyPr/>
                    <a:lstStyle/>
                    <a:p>
                      <a:pPr lvl="0" indent="0" marL="0">
                        <a:buNone/>
                      </a:pPr>
                      <a:r>
                        <a:rPr b="1"/>
                        <a:t>Description</a:t>
                      </a:r>
                    </a:p>
                  </a:txBody>
                  <a:tcPr/>
                </a:tc>
              </a:tr>
              <a:tr h="0">
                <a:tc>
                  <a:txBody>
                    <a:bodyPr/>
                    <a:lstStyle/>
                    <a:p>
                      <a:pPr lvl="0" indent="0" marL="0">
                        <a:buNone/>
                      </a:pPr>
                      <a:r>
                        <a:rPr/>
                        <a:t>Project Milestones through GitHub</a:t>
                      </a:r>
                    </a:p>
                  </a:txBody>
                </a:tc>
                <a:tc>
                  <a:txBody>
                    <a:bodyPr/>
                    <a:lstStyle/>
                    <a:p>
                      <a:pPr lvl="0" indent="0" marL="0">
                        <a:buNone/>
                      </a:pPr>
                      <a:r>
                        <a:rPr/>
                        <a:t>70</a:t>
                      </a:r>
                    </a:p>
                  </a:txBody>
                </a:tc>
                <a:tc>
                  <a:txBody>
                    <a:bodyPr/>
                    <a:lstStyle/>
                    <a:p>
                      <a:pPr lvl="0" indent="0" marL="0">
                        <a:buNone/>
                      </a:pPr>
                      <a:r>
                        <a:rPr/>
                        <a:t>This includes Corpus Familiarization &amp; Chatbot Scope, Text Structuring &amp; Retrieval Units, Embeddings &amp; Retrieval Baseline, Grounded Generation &amp; Guardrails</a:t>
                      </a:r>
                    </a:p>
                  </a:txBody>
                </a:tc>
              </a:tr>
              <a:tr h="0">
                <a:tc>
                  <a:txBody>
                    <a:bodyPr/>
                    <a:lstStyle/>
                    <a:p>
                      <a:pPr lvl="0" indent="0" marL="0">
                        <a:buNone/>
                      </a:pPr>
                      <a:r>
                        <a:rPr/>
                        <a:t>Presentation</a:t>
                      </a:r>
                    </a:p>
                  </a:txBody>
                </a:tc>
                <a:tc>
                  <a:txBody>
                    <a:bodyPr/>
                    <a:lstStyle/>
                    <a:p>
                      <a:pPr lvl="0" indent="0" marL="0">
                        <a:buNone/>
                      </a:pPr>
                      <a:r>
                        <a:rPr/>
                        <a:t>40</a:t>
                      </a:r>
                    </a:p>
                  </a:txBody>
                </a:tc>
                <a:tc>
                  <a:txBody>
                    <a:bodyPr/>
                    <a:lstStyle/>
                    <a:p>
                      <a:pPr lvl="0" indent="0" marL="0">
                        <a:buNone/>
                      </a:pPr>
                      <a:r>
                        <a:rPr/>
                        <a:t>Effectively communicates the project findings and technical work.</a:t>
                      </a:r>
                    </a:p>
                  </a:txBody>
                </a:tc>
              </a:tr>
              <a:tr h="0">
                <a:tc>
                  <a:txBody>
                    <a:bodyPr/>
                    <a:lstStyle/>
                    <a:p>
                      <a:pPr lvl="0" indent="0" marL="0">
                        <a:buNone/>
                      </a:pPr>
                      <a:r>
                        <a:rPr/>
                        <a:t>Group Feedback</a:t>
                      </a:r>
                    </a:p>
                  </a:txBody>
                </a:tc>
                <a:tc>
                  <a:txBody>
                    <a:bodyPr/>
                    <a:lstStyle/>
                    <a:p>
                      <a:pPr lvl="0" indent="0" marL="0">
                        <a:buNone/>
                      </a:pPr>
                      <a:r>
                        <a:rPr/>
                        <a:t>40</a:t>
                      </a:r>
                    </a:p>
                  </a:txBody>
                </a:tc>
                <a:tc>
                  <a:txBody>
                    <a:bodyPr/>
                    <a:lstStyle/>
                    <a:p>
                      <a:pPr lvl="0" indent="0" marL="0">
                        <a:buNone/>
                      </a:pPr>
                      <a:r>
                        <a:rPr/>
                        <a:t>Includes peer feedback and team collaboration evaluation.</a:t>
                      </a:r>
                    </a:p>
                  </a:txBody>
                </a:tc>
              </a:tr>
              <a:tr h="0">
                <a:tc>
                  <a:txBody>
                    <a:bodyPr/>
                    <a:lstStyle/>
                    <a:p>
                      <a:pPr lvl="0" indent="0" marL="0">
                        <a:buNone/>
                      </a:pPr>
                      <a:r>
                        <a:rPr b="1"/>
                        <a:t>Total</a:t>
                      </a:r>
                    </a:p>
                  </a:txBody>
                </a:tc>
                <a:tc>
                  <a:txBody>
                    <a:bodyPr/>
                    <a:lstStyle/>
                    <a:p>
                      <a:pPr lvl="0" indent="0" marL="0">
                        <a:buNone/>
                      </a:pPr>
                      <a:r>
                        <a:rPr b="1"/>
                        <a:t>150</a:t>
                      </a:r>
                    </a:p>
                  </a:txBody>
                </a:tc>
                <a:tc>
                  <a:txBody>
                    <a:bodyPr/>
                    <a:lstStyle/>
                    <a:p>
                      <a:endParaRPr/>
                    </a:p>
                  </a:txBody>
                </a:tc>
              </a:tr>
            </a:tbl>
          </a:graphicData>
        </a:graphic>
      </p:graphicFrame>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Course Site</a:t>
            </a:r>
          </a:p>
          <a:p>
            <a:pPr lvl="0"/>
            <a:r>
              <a:rPr/>
              <a:t>Design and content is subjected to change.</a:t>
            </a:r>
          </a:p>
          <a:p>
            <a:pPr lvl="0"/>
            <a:r>
              <a:rPr/>
              <a:t>All the assignments, quizzes, and projects will be posted on the course site.</a:t>
            </a:r>
          </a:p>
          <a:p>
            <a:pPr lvl="0"/>
            <a:r>
              <a:rPr/>
              <a:t>The course site is the main source of information for the course.</a:t>
            </a:r>
          </a:p>
        </p:txBody>
      </p:sp>
      <p:pic>
        <p:nvPicPr>
          <p:cNvPr descr="./M01_lecture01_figures/blackboard-ultra-ad698.png" id="0" name="Picture 1"/>
          <p:cNvPicPr>
            <a:picLocks noGrp="1" noChangeAspect="1"/>
          </p:cNvPicPr>
          <p:nvPr/>
        </p:nvPicPr>
        <p:blipFill>
          <a:blip r:embed="rId2"/>
          <a:stretch>
            <a:fillRect/>
          </a:stretch>
        </p:blipFill>
        <p:spPr bwMode="auto">
          <a:xfrm>
            <a:off x="5181600" y="2324100"/>
            <a:ext cx="6172200" cy="21717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Office Hours &amp; Consultation Sessions</a:t>
            </a:r>
          </a:p>
          <a:p>
            <a:pPr lvl="0"/>
            <a:r>
              <a:rPr/>
              <a:t>Look for office hours page on blackboard.</a:t>
            </a:r>
          </a:p>
          <a:p>
            <a:pPr lvl="0"/>
            <a:r>
              <a:rPr/>
              <a:t>Look for Consultation Sessions page on blackboard.</a:t>
            </a:r>
          </a:p>
          <a:p>
            <a:pPr lvl="0"/>
            <a:r>
              <a:rPr/>
              <a:t>Consultation Sessions: For detailed help on assignments and projects.</a:t>
            </a:r>
          </a:p>
          <a:p>
            <a:pPr lvl="1"/>
            <a:r>
              <a:rPr/>
              <a:t>Held separately on Saturday, time needs to be discussed.</a:t>
            </a:r>
          </a:p>
          <a:p>
            <a:pPr lvl="1"/>
            <a:r>
              <a:rPr/>
              <a:t>These will be review of labs and assignments.</a:t>
            </a:r>
          </a:p>
          <a:p>
            <a:pPr lvl="1"/>
            <a:r>
              <a:rPr/>
              <a:t>These will be held on Zoom.</a:t>
            </a:r>
          </a:p>
          <a:p>
            <a:pPr lvl="1"/>
            <a:r>
              <a:rPr/>
              <a:t>Recorded only if there is an audience.</a:t>
            </a:r>
          </a:p>
          <a:p>
            <a:pPr lvl="0" indent="0" marL="0">
              <a:spcBef>
                <a:spcPts val="3000"/>
              </a:spcBef>
              <a:buNone/>
            </a:pPr>
            <a:r>
              <a:rPr b="1"/>
              <a:t>Tools used in the course</a:t>
            </a:r>
          </a:p>
          <a:p>
            <a:pPr lvl="0"/>
            <a:r>
              <a:rPr/>
              <a:t>Python: dominant AI/ML language with simple, fast prototyping.</a:t>
            </a:r>
            <a:br/>
          </a:p>
          <a:p>
            <a:pPr lvl="0"/>
            <a:r>
              <a:rPr/>
              <a:t>PyTorch / TensorFlow: core deep‑learning frameworks for GenAI.</a:t>
            </a:r>
            <a:br/>
          </a:p>
          <a:p>
            <a:pPr lvl="0"/>
            <a:r>
              <a:rPr/>
              <a:t>Hugging Face Transformers: key library for LLMs, text generation, and RAG.</a:t>
            </a:r>
            <a:br/>
          </a:p>
          <a:p>
            <a:pPr lvl="0"/>
            <a:r>
              <a:rPr/>
              <a:t>OpenCV &amp; PIL: essential for image/video processing in GenAI.</a:t>
            </a:r>
          </a:p>
          <a:p>
            <a:pPr lvl="0" indent="0" marL="0">
              <a:spcBef>
                <a:spcPts val="3000"/>
              </a:spcBef>
              <a:buNone/>
            </a:pPr>
            <a:r>
              <a:rPr b="1"/>
              <a:t>What is Generative AI?</a:t>
            </a:r>
          </a:p>
        </p:txBody>
      </p:sp>
      <p:pic>
        <p:nvPicPr>
          <p:cNvPr descr="./M01_lecture01_figures/generative-ai.png" id="0" name="Picture 1"/>
          <p:cNvPicPr>
            <a:picLocks noGrp="1" noChangeAspect="1"/>
          </p:cNvPicPr>
          <p:nvPr/>
        </p:nvPicPr>
        <p:blipFill>
          <a:blip r:embed="rId2"/>
          <a:stretch>
            <a:fillRect/>
          </a:stretch>
        </p:blipFill>
        <p:spPr bwMode="auto">
          <a:xfrm>
            <a:off x="5181600" y="1752600"/>
            <a:ext cx="6172200" cy="33274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Enterprise AI Landscape</a:t>
            </a:r>
          </a:p>
        </p:txBody>
      </p:sp>
      <p:pic>
        <p:nvPicPr>
          <p:cNvPr descr="./M01_lecture01_figures/Enterprise-generative-AI-application-landscape-vw.png" id="0" name="Picture 1"/>
          <p:cNvPicPr>
            <a:picLocks noGrp="1" noChangeAspect="1"/>
          </p:cNvPicPr>
          <p:nvPr/>
        </p:nvPicPr>
        <p:blipFill>
          <a:blip r:embed="rId2"/>
          <a:stretch>
            <a:fillRect/>
          </a:stretch>
        </p:blipFill>
        <p:spPr bwMode="auto">
          <a:xfrm>
            <a:off x="5181600" y="1854200"/>
            <a:ext cx="6172200" cy="31242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GenAI Core Characteristics</a:t>
            </a:r>
          </a:p>
          <a:p>
            <a:pPr lvl="0"/>
            <a:r>
              <a:rPr/>
              <a:t>Learning from existing data</a:t>
            </a:r>
          </a:p>
          <a:p>
            <a:pPr lvl="0"/>
            <a:r>
              <a:rPr/>
              <a:t>Generating novel, contextually relevant outputs</a:t>
            </a:r>
          </a:p>
          <a:p>
            <a:pPr lvl="0"/>
            <a:r>
              <a:rPr/>
              <a:t>Spanning multiple modalities (text, image, code, audio)</a:t>
            </a:r>
          </a:p>
          <a:p>
            <a:pPr lvl="0" indent="0" marL="0">
              <a:spcBef>
                <a:spcPts val="3000"/>
              </a:spcBef>
              <a:buNone/>
            </a:pPr>
            <a:r>
              <a:rPr b="1"/>
              <a:t>Evolution of Model Architecture</a:t>
            </a:r>
          </a:p>
        </p:txBody>
      </p:sp>
      <p:pic>
        <p:nvPicPr>
          <p:cNvPr descr="./M01_lecture01_figures/LLM-dialogue-system.jpg" id="0" name="Picture 1"/>
          <p:cNvPicPr>
            <a:picLocks noGrp="1" noChangeAspect="1"/>
          </p:cNvPicPr>
          <p:nvPr/>
        </p:nvPicPr>
        <p:blipFill>
          <a:blip r:embed="rId2"/>
          <a:stretch>
            <a:fillRect/>
          </a:stretch>
        </p:blipFill>
        <p:spPr bwMode="auto">
          <a:xfrm>
            <a:off x="5181600" y="2324100"/>
            <a:ext cx="6172200" cy="1651000"/>
          </a:xfrm>
          <a:prstGeom prst="rect">
            <a:avLst/>
          </a:prstGeom>
          <a:noFill/>
          <a:ln w="9525">
            <a:noFill/>
            <a:headEnd/>
            <a:tailEnd/>
          </a:ln>
        </p:spPr>
      </p:pic>
      <p:sp>
        <p:nvSpPr>
          <p:cNvPr id="1" name="TextBox 3"/>
          <p:cNvSpPr txBox="1"/>
          <p:nvPr/>
        </p:nvSpPr>
        <p:spPr>
          <a:xfrm>
            <a:off x="5181600" y="5334000"/>
            <a:ext cx="6172200" cy="508000"/>
          </a:xfrm>
          <a:prstGeom prst="rect">
            <a:avLst/>
          </a:prstGeom>
          <a:noFill/>
        </p:spPr>
        <p:txBody>
          <a:bodyPr/>
          <a:lstStyle/>
          <a:p>
            <a:pPr lvl="0" indent="0" marL="0" algn="ctr">
              <a:buNone/>
            </a:pPr>
            <a:r>
              <a:rPr b="1"/>
              <a:t>Figure</a:t>
            </a:r>
            <a:r>
              <a:rPr/>
              <a:t> 1</a:t>
            </a:r>
            <a:r>
              <a:rPr b="1"/>
              <a:t>.</a:t>
            </a:r>
            <a:r>
              <a:rPr/>
              <a:t> Evolution of Language Model based Dialogue Systems (Wang et al. 2023)</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Key Generative Model Architectures</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Foundation Models and Algorithms</a:t>
            </a:r>
          </a:p>
          <a:p>
            <a:pPr lvl="1"/>
            <a:r>
              <a:rPr/>
              <a:t>Convolutional Neural Networks (CNNs)</a:t>
            </a:r>
          </a:p>
          <a:p>
            <a:pPr lvl="1"/>
            <a:r>
              <a:rPr/>
              <a:t>Recurrent Neural Networks (RNNs)</a:t>
            </a:r>
          </a:p>
          <a:p>
            <a:pPr lvl="1"/>
            <a:r>
              <a:rPr/>
              <a:t>Transformer Architecture</a:t>
            </a:r>
          </a:p>
          <a:p>
            <a:pPr lvl="1"/>
            <a:r>
              <a:rPr/>
              <a:t>Generative Adversarial Networks (GANs)</a:t>
            </a:r>
          </a:p>
          <a:p>
            <a:pPr lvl="0"/>
            <a:r>
              <a:rPr/>
              <a:t>Language Models</a:t>
            </a:r>
          </a:p>
          <a:p>
            <a:pPr lvl="1"/>
            <a:r>
              <a:rPr/>
              <a:t>GPT (Generative Pre-trained Transformer)</a:t>
            </a:r>
          </a:p>
          <a:p>
            <a:pPr lvl="1"/>
            <a:r>
              <a:rPr/>
              <a:t>BERT (Bidirectional Encoder Representations)</a:t>
            </a:r>
          </a:p>
        </p:txBody>
      </p:sp>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a:r>
              <a:rPr/>
              <a:t>Image Generation Models</a:t>
            </a:r>
          </a:p>
          <a:p>
            <a:pPr lvl="1"/>
            <a:r>
              <a:rPr/>
              <a:t>DALL-E</a:t>
            </a:r>
          </a:p>
          <a:p>
            <a:pPr lvl="1"/>
            <a:r>
              <a:rPr/>
              <a:t>Stable Diffusion</a:t>
            </a:r>
          </a:p>
          <a:p>
            <a:pPr lvl="1"/>
            <a:r>
              <a:rPr/>
              <a:t>Midjourney</a:t>
            </a:r>
          </a:p>
          <a:p>
            <a:pPr lvl="0"/>
            <a:r>
              <a:rPr/>
              <a:t>Multimodal Models</a:t>
            </a:r>
          </a:p>
          <a:p>
            <a:pPr lvl="1"/>
            <a:r>
              <a:rPr/>
              <a:t>Amazon Nova</a:t>
            </a:r>
          </a:p>
          <a:p>
            <a:pPr lvl="1"/>
            <a:r>
              <a:rPr/>
              <a:t>Meta Llama</a:t>
            </a:r>
          </a:p>
          <a:p>
            <a:pPr lvl="1"/>
            <a:r>
              <a:rPr/>
              <a:t>Gemini</a:t>
            </a:r>
          </a:p>
          <a:p>
            <a:pPr lvl="1"/>
            <a:r>
              <a:rPr/>
              <a:t>GPT</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Simulation, Emulation, and AI</a:t>
            </a:r>
          </a:p>
          <a:p>
            <a:pPr lvl="0"/>
            <a:r>
              <a:rPr/>
              <a:t>Given a function/process that exists with complex logical pathways, can it be mimicked by computers?</a:t>
            </a:r>
          </a:p>
          <a:p>
            <a:pPr lvl="1"/>
            <a:r>
              <a:rPr/>
              <a:t>Economical transactions of a small city?</a:t>
            </a:r>
          </a:p>
          <a:p>
            <a:pPr lvl="1"/>
            <a:r>
              <a:rPr/>
              <a:t>Social interactions between a household?</a:t>
            </a:r>
          </a:p>
          <a:p>
            <a:pPr lvl="1"/>
            <a:r>
              <a:rPr/>
              <a:t>Weather patterns over a region?</a:t>
            </a:r>
          </a:p>
          <a:p>
            <a:pPr lvl="1"/>
            <a:r>
              <a:rPr/>
              <a:t>Train of thought of researcher doing their job?</a:t>
            </a:r>
          </a:p>
          <a:p>
            <a:pPr lvl="0"/>
            <a:r>
              <a:rPr/>
              <a:t>Simulation: The imitation of a process, function, or environment that could exist or at least makes sense.</a:t>
            </a:r>
          </a:p>
          <a:p>
            <a:pPr lvl="0"/>
            <a:r>
              <a:rPr/>
              <a:t>Artificial Intelligence: The implementation of systems that perform tasks that seemingly require human skills.</a:t>
            </a:r>
          </a:p>
          <a:p>
            <a:pPr lvl="0"/>
            <a:r>
              <a:rPr/>
              <a:t>Machine Learning: The use of algorithms and statistics to identify, act on, and/or mimic patterns.</a:t>
            </a:r>
          </a:p>
          <a:p>
            <a:pPr lvl="0"/>
            <a:r>
              <a:rPr/>
              <a:t>Deep Learning: The use of neural networks to create function approximators with machine learning patterns.</a:t>
            </a:r>
          </a:p>
          <a:p>
            <a:pPr lvl="0" indent="0" marL="0">
              <a:spcBef>
                <a:spcPts val="3000"/>
              </a:spcBef>
              <a:buNone/>
            </a:pPr>
            <a:r>
              <a:rPr b="1"/>
              <a:t>Deep Learning - History</a:t>
            </a:r>
          </a:p>
        </p:txBody>
      </p:sp>
      <p:pic>
        <p:nvPicPr>
          <p:cNvPr descr="./M01_lecture01_figures/nn_timeline.webp" id="0" name="Picture 1"/>
          <p:cNvPicPr>
            <a:picLocks noGrp="1" noChangeAspect="1"/>
          </p:cNvPicPr>
          <p:nvPr/>
        </p:nvPicPr>
        <p:blipFill>
          <a:blip r:embed="rId2"/>
          <a:stretch>
            <a:fillRect/>
          </a:stretch>
        </p:blipFill>
        <p:spPr bwMode="auto">
          <a:xfrm>
            <a:off x="5181600" y="1955800"/>
            <a:ext cx="6172200" cy="28956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Course Welcome</a:t>
            </a:r>
          </a:p>
          <a:p>
            <a:pPr lvl="0"/>
            <a:r>
              <a:rPr/>
              <a:t>Understand the breadth of generative AI technologies</a:t>
            </a:r>
          </a:p>
          <a:p>
            <a:pPr lvl="0"/>
            <a:r>
              <a:rPr/>
              <a:t>Explore core generative model architectures</a:t>
            </a:r>
          </a:p>
          <a:p>
            <a:pPr lvl="0"/>
            <a:r>
              <a:rPr/>
              <a:t>Gain insights into practical applications</a:t>
            </a:r>
          </a:p>
        </p:txBody>
      </p:sp>
      <p:pic>
        <p:nvPicPr>
          <p:cNvPr descr="./M01_lecture01_figures/ad698path.png" id="0" name="Picture 1"/>
          <p:cNvPicPr>
            <a:picLocks noGrp="1" noChangeAspect="1"/>
          </p:cNvPicPr>
          <p:nvPr/>
        </p:nvPicPr>
        <p:blipFill>
          <a:blip r:embed="rId2"/>
          <a:stretch>
            <a:fillRect/>
          </a:stretch>
        </p:blipFill>
        <p:spPr bwMode="auto">
          <a:xfrm>
            <a:off x="5181600" y="1714500"/>
            <a:ext cx="6172200" cy="34036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Artificial Intelligence - History</a:t>
            </a:r>
          </a:p>
        </p:txBody>
      </p:sp>
      <p:pic>
        <p:nvPicPr>
          <p:cNvPr descr="./M01_lecture01_figures/Intelligent-Machines-AI-timeline.jpg" id="0" name="Picture 1"/>
          <p:cNvPicPr>
            <a:picLocks noGrp="1" noChangeAspect="1"/>
          </p:cNvPicPr>
          <p:nvPr/>
        </p:nvPicPr>
        <p:blipFill>
          <a:blip r:embed="rId2"/>
          <a:stretch>
            <a:fillRect/>
          </a:stretch>
        </p:blipFill>
        <p:spPr bwMode="auto">
          <a:xfrm>
            <a:off x="5245100" y="977900"/>
            <a:ext cx="6057900" cy="48641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1956 - Dartmouth Conference: The Birth of Artificial Intelligence</a:t>
            </a:r>
          </a:p>
          <a:p>
            <a:pPr lvl="0" indent="0" marL="0">
              <a:spcBef>
                <a:spcPts val="3000"/>
              </a:spcBef>
              <a:buNone/>
            </a:pPr>
            <a:r>
              <a:rPr b="1"/>
              <a:t>Significance</a:t>
            </a:r>
          </a:p>
          <a:p>
            <a:pPr lvl="0"/>
            <a:r>
              <a:rPr/>
              <a:t>The term “Artificial Intelligence” was first coined at the Dartmouth Conference, with credit to John McCarthy, one of the event organizers.</a:t>
            </a:r>
          </a:p>
          <a:p>
            <a:pPr lvl="0"/>
            <a:r>
              <a:rPr/>
              <a:t>Foundational Moment for AI: This event is often considered the founding moment of AI as a field of study. It was the first time researchers from various disciplines came together to explore the concept of machine intelligence.</a:t>
            </a:r>
          </a:p>
        </p:txBody>
      </p:sp>
      <p:pic>
        <p:nvPicPr>
          <p:cNvPr descr="./M01_lecture01_figures/dartmouth_Fathers_AI.png" id="0" name="Picture 1"/>
          <p:cNvPicPr>
            <a:picLocks noGrp="1" noChangeAspect="1"/>
          </p:cNvPicPr>
          <p:nvPr/>
        </p:nvPicPr>
        <p:blipFill>
          <a:blip r:embed="rId2"/>
          <a:stretch>
            <a:fillRect/>
          </a:stretch>
        </p:blipFill>
        <p:spPr bwMode="auto">
          <a:xfrm>
            <a:off x="5181600" y="2159000"/>
            <a:ext cx="6172200" cy="25146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1958 - Perceptron by Rosenblatt at Cornell</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The perceptron, introduced by Frank Rosenblatt in 1958, was an early artificial neuron model inspired by the brain and helped launch modern neural networks.</a:t>
            </a:r>
            <a:br/>
          </a:p>
          <a:p>
            <a:pPr lvl="0"/>
            <a:r>
              <a:rPr/>
              <a:t>Despite its impact, it couldn’t handle non–linearly separable problems like </a:t>
            </a:r>
            <a:r>
              <a:rPr b="1"/>
              <a:t>XOR</a:t>
            </a:r>
            <a:r>
              <a:rPr/>
              <a:t>, a limitation that shaped future AI research.</a:t>
            </a:r>
          </a:p>
        </p:txBody>
      </p:sp>
      <p:pic>
        <p:nvPicPr>
          <p:cNvPr descr="./M01_lecture01_figures/0925_rosenblatt4.jpg" id="0" name="Picture 1"/>
          <p:cNvPicPr>
            <a:picLocks noGrp="1" noChangeAspect="1"/>
          </p:cNvPicPr>
          <p:nvPr/>
        </p:nvPicPr>
        <p:blipFill>
          <a:blip r:embed="rId2"/>
          <a:stretch>
            <a:fillRect/>
          </a:stretch>
        </p:blipFill>
        <p:spPr bwMode="auto">
          <a:xfrm>
            <a:off x="6172200" y="2438400"/>
            <a:ext cx="5181600" cy="3086100"/>
          </a:xfrm>
          <a:prstGeom prst="rect">
            <a:avLst/>
          </a:prstGeom>
          <a:noFill/>
          <a:ln w="9525">
            <a:noFill/>
            <a:headEnd/>
            <a:tailEnd/>
          </a:ln>
        </p:spPr>
      </p:pic>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1969 - Analysis of Perceptrons Minsky &amp; Papert</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Minsky and Papert’s book </a:t>
            </a:r>
            <a:r>
              <a:rPr i="1"/>
              <a:t>Perceptrons</a:t>
            </a:r>
            <a:r>
              <a:rPr/>
              <a:t> analyzed the strengths and limits of Rosenblatt’s perceptron, emphasizing its inability to solve non‑linearly separable problems like XOR.</a:t>
            </a:r>
            <a:br/>
          </a:p>
          <a:p>
            <a:pPr lvl="0"/>
            <a:r>
              <a:rPr/>
              <a:t>Their critique slowed neural‑network research and contributed to the AI Winter.</a:t>
            </a:r>
            <a:br/>
          </a:p>
          <a:p>
            <a:pPr lvl="0"/>
            <a:r>
              <a:rPr/>
              <a:t>The work also paved the way for later breakthroughs, including backpropagation in the 1980s, which enabled training multilayer networks and revived interest in neural nets.</a:t>
            </a:r>
          </a:p>
        </p:txBody>
      </p:sp>
      <p:pic>
        <p:nvPicPr>
          <p:cNvPr descr="M01_P1_files/figure-pptx/cell-6-output-1.png" id="0" name="Picture 1"/>
          <p:cNvPicPr>
            <a:picLocks noGrp="1" noChangeAspect="1"/>
          </p:cNvPicPr>
          <p:nvPr/>
        </p:nvPicPr>
        <p:blipFill>
          <a:blip r:embed="rId2"/>
          <a:stretch>
            <a:fillRect/>
          </a:stretch>
        </p:blipFill>
        <p:spPr bwMode="auto">
          <a:xfrm>
            <a:off x="6591300" y="1816100"/>
            <a:ext cx="4343400" cy="43434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1974-1980 - </a:t>
                </a:r>
                <a14:m>
                  <m:oMath xmlns:m="http://schemas.openxmlformats.org/officeDocument/2006/math">
                    <m:sSup>
                      <m:e>
                        <m:r>
                          <m:t>1</m:t>
                        </m:r>
                      </m:e>
                      <m:sup>
                        <m:r>
                          <m:rPr>
                            <m:nor/>
                            <m:sty m:val="p"/>
                          </m:rPr>
                          <m:t>st </m:t>
                        </m:r>
                      </m:sup>
                    </m:sSup>
                  </m:oMath>
                </a14:m>
                <a:r>
                  <a:rPr b="1"/>
                  <a:t> AI Winter</a:t>
                </a:r>
              </a:p>
              <a:p>
                <a:pPr lvl="0" indent="0" marL="0">
                  <a:spcBef>
                    <a:spcPts val="3000"/>
                  </a:spcBef>
                  <a:buNone/>
                </a:pPr>
                <a:r>
                  <a:rPr b="1"/>
                  <a:t>1974–1980 — First AI Winter</a:t>
                </a:r>
              </a:p>
              <a:p>
                <a:pPr lvl="0"/>
                <a:r>
                  <a:rPr/>
                  <a:t>Period of reduced funding, interest, and institutional support for AI research</a:t>
                </a:r>
              </a:p>
              <a:p>
                <a:pPr lvl="0"/>
                <a:r>
                  <a:rPr/>
                  <a:t>Triggered by unmet promises of early symbolic AI systems</a:t>
                </a:r>
              </a:p>
              <a:p>
                <a:pPr lvl="0"/>
                <a:r>
                  <a:rPr/>
                  <a:t>Government and industry funding declined sharply</a:t>
                </a:r>
              </a:p>
              <a:p>
                <a:pPr lvl="0"/>
                <a:r>
                  <a:rPr/>
                  <a:t>Many AI labs were closed, downsized, or repurposed</a:t>
                </a:r>
              </a:p>
              <a:p>
                <a:pPr lvl="0" indent="0" marL="0">
                  <a:spcBef>
                    <a:spcPts val="3000"/>
                  </a:spcBef>
                  <a:buNone/>
                </a:pPr>
                <a:r>
                  <a:rPr b="1"/>
                  <a:t>Key Impacts</a:t>
                </a:r>
              </a:p>
              <a:p>
                <a:pPr lvl="0"/>
                <a:r>
                  <a:rPr/>
                  <a:t>Researchers shifted to adjacent fields (statistics, control systems, cognitive science)</a:t>
                </a:r>
              </a:p>
              <a:p>
                <a:pPr lvl="0"/>
                <a:r>
                  <a:rPr/>
                  <a:t>Machine learning and statistical methods progressed quietly</a:t>
                </a:r>
              </a:p>
              <a:p>
                <a:pPr lvl="0"/>
                <a:r>
                  <a:rPr/>
                  <a:t>Emphasized the gap between theoretical breakthroughs and practical deployment</a:t>
                </a:r>
              </a:p>
              <a:p>
                <a:pPr lvl="0"/>
                <a:r>
                  <a:rPr/>
                  <a:t>Established lasting lessons on expectation management in AI research</a:t>
                </a:r>
              </a:p>
            </p:txBody>
          </p:sp>
        </mc:Choice>
      </mc:AlternateContent>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1980s — Backpropagation Popularized</a:t>
            </a:r>
          </a:p>
          <a:p>
            <a:pPr lvl="0" indent="0" marL="0">
              <a:buNone/>
            </a:pPr>
            <a:r>
              <a:rPr/>
              <a:t>Backpropagation is a general algorithm for training neural networks by computing gradients of a loss function with respect to model parameters efficiently.</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Core ideas</a:t>
            </a:r>
          </a:p>
          <a:p>
            <a:pPr lvl="1"/>
            <a:r>
              <a:rPr/>
              <a:t>Uses the </a:t>
            </a:r>
            <a:r>
              <a:rPr b="1"/>
              <a:t>chain rule</a:t>
            </a:r>
            <a:r>
              <a:rPr/>
              <a:t> to propagate error signals backward through layers</a:t>
            </a:r>
          </a:p>
          <a:p>
            <a:pPr lvl="1"/>
            <a:r>
              <a:rPr/>
              <a:t>Computes partial derivatives for each weight in the network</a:t>
            </a:r>
          </a:p>
          <a:p>
            <a:pPr lvl="1"/>
            <a:r>
              <a:rPr/>
              <a:t>Enables optimization via </a:t>
            </a:r>
            <a:r>
              <a:rPr b="1"/>
              <a:t>gradient-based learning</a:t>
            </a:r>
            <a:r>
              <a:rPr/>
              <a:t> (e.g., gradient descent)</a:t>
            </a:r>
          </a:p>
          <a:p>
            <a:pPr lvl="0"/>
            <a:r>
              <a:rPr/>
              <a:t>Why it was transformative</a:t>
            </a:r>
          </a:p>
          <a:p>
            <a:pPr lvl="1"/>
            <a:r>
              <a:rPr/>
              <a:t>Solved the </a:t>
            </a:r>
            <a:r>
              <a:rPr i="1"/>
              <a:t>credit assignment problem</a:t>
            </a:r>
            <a:r>
              <a:rPr/>
              <a:t> in multi-layer networks</a:t>
            </a:r>
          </a:p>
          <a:p>
            <a:pPr lvl="1"/>
            <a:r>
              <a:rPr/>
              <a:t>Made it computationally feasible to train deep (for the time) architectures</a:t>
            </a:r>
          </a:p>
          <a:p>
            <a:pPr lvl="1"/>
            <a:r>
              <a:rPr/>
              <a:t>Shifted neural networks from theoretical constructs to trainable systems</a:t>
            </a:r>
          </a:p>
          <a:p>
            <a:pPr lvl="1"/>
            <a:r>
              <a:rPr/>
              <a:t>Backpropagation unified learning across arbitrary network depth</a:t>
            </a:r>
          </a:p>
        </p:txBody>
      </p:sp>
      <p:pic>
        <p:nvPicPr>
          <p:cNvPr descr="./M01_lecture01_figures/backprop.png" id="0" name="Picture 1"/>
          <p:cNvPicPr>
            <a:picLocks noGrp="1" noChangeAspect="1"/>
          </p:cNvPicPr>
          <p:nvPr/>
        </p:nvPicPr>
        <p:blipFill>
          <a:blip r:embed="rId2"/>
          <a:stretch>
            <a:fillRect/>
          </a:stretch>
        </p:blipFill>
        <p:spPr bwMode="auto">
          <a:xfrm>
            <a:off x="6172200" y="2806700"/>
            <a:ext cx="5181600" cy="2362200"/>
          </a:xfrm>
          <a:prstGeom prst="rect">
            <a:avLst/>
          </a:prstGeom>
          <a:noFill/>
          <a:ln w="9525">
            <a:noFill/>
            <a:headEnd/>
            <a:tailEnd/>
          </a:ln>
        </p:spPr>
      </p:pic>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1986 - Multi-Layer Perceptron (MLP)</a:t>
            </a:r>
          </a:p>
          <a:p>
            <a:pPr lvl="0" indent="0" marL="0">
              <a:buNone/>
            </a:pPr>
            <a:r>
              <a:rPr/>
              <a:t>The 1986 backpropagation work demonstrated that multi-layer perceptrons (MLPs) could be trained effectively and reliably.</a:t>
            </a:r>
          </a:p>
          <a:p>
            <a:pPr lvl="0"/>
            <a:r>
              <a:rPr/>
              <a:t>What changed</a:t>
            </a:r>
          </a:p>
          <a:p>
            <a:pPr lvl="1"/>
            <a:r>
              <a:rPr b="1"/>
              <a:t>Hidden layers learned internal representations</a:t>
            </a:r>
            <a:r>
              <a:rPr/>
              <a:t>, not hand-engineered features</a:t>
            </a:r>
          </a:p>
          <a:p>
            <a:pPr lvl="1"/>
            <a:r>
              <a:rPr/>
              <a:t>Networks captured </a:t>
            </a:r>
            <a:r>
              <a:rPr b="1"/>
              <a:t>hierarchical structure</a:t>
            </a:r>
            <a:r>
              <a:rPr/>
              <a:t> in data</a:t>
            </a:r>
          </a:p>
          <a:p>
            <a:pPr lvl="1"/>
            <a:r>
              <a:rPr/>
              <a:t>Non-linear activations enabled expressive decision boundaries</a:t>
            </a:r>
          </a:p>
          <a:p>
            <a:pPr lvl="0"/>
            <a:r>
              <a:rPr/>
              <a:t>Key advances</a:t>
            </a:r>
          </a:p>
          <a:p>
            <a:pPr lvl="1"/>
            <a:r>
              <a:rPr/>
              <a:t>Demonstrated solutions to problems like </a:t>
            </a:r>
            <a:r>
              <a:rPr b="1"/>
              <a:t>XOR</a:t>
            </a:r>
            <a:r>
              <a:rPr/>
              <a:t>, impossible for linear models</a:t>
            </a:r>
          </a:p>
          <a:p>
            <a:pPr lvl="1"/>
            <a:r>
              <a:rPr/>
              <a:t>Showed learning was </a:t>
            </a:r>
            <a:r>
              <a:rPr b="1"/>
              <a:t>distributed across layers</a:t>
            </a:r>
            <a:r>
              <a:rPr/>
              <a:t>, not localized</a:t>
            </a:r>
          </a:p>
          <a:p>
            <a:pPr lvl="1"/>
            <a:r>
              <a:rPr/>
              <a:t>Provided empirical evidence that neural networks could generalize</a:t>
            </a:r>
          </a:p>
          <a:p>
            <a:pPr lvl="0"/>
            <a:r>
              <a:rPr/>
              <a:t>Why this mattered</a:t>
            </a:r>
          </a:p>
          <a:p>
            <a:pPr lvl="1"/>
            <a:r>
              <a:rPr/>
              <a:t>Shifted AI from rule-based reasoning toward </a:t>
            </a:r>
            <a:r>
              <a:rPr b="1"/>
              <a:t>representation learning</a:t>
            </a:r>
          </a:p>
          <a:p>
            <a:pPr lvl="1"/>
            <a:r>
              <a:rPr/>
              <a:t>Established the conceptual foundation for modern deep learning</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How to print Revealjs slides</a:t>
            </a:r>
          </a:p>
        </p:txBody>
      </p:sp>
      <p:pic>
        <p:nvPicPr>
          <p:cNvPr descr="../syllabus-images/Printing_Revealjs_Slides.png" id="0" name="Picture 1"/>
          <p:cNvPicPr>
            <a:picLocks noGrp="1" noChangeAspect="1"/>
          </p:cNvPicPr>
          <p:nvPr/>
        </p:nvPicPr>
        <p:blipFill>
          <a:blip r:embed="rId2"/>
          <a:stretch>
            <a:fillRect/>
          </a:stretch>
        </p:blipFill>
        <p:spPr bwMode="auto">
          <a:xfrm>
            <a:off x="5181600" y="2235200"/>
            <a:ext cx="6172200" cy="2349500"/>
          </a:xfrm>
          <a:prstGeom prst="rect">
            <a:avLst/>
          </a:prstGeom>
          <a:noFill/>
          <a:ln w="9525">
            <a:noFill/>
            <a:headEnd/>
            <a:tailEnd/>
          </a:ln>
        </p:spPr>
      </p:pic>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1989 - Universal Function Approximation Theory</a:t>
            </a:r>
          </a:p>
          <a:p>
            <a:pPr lvl="0" indent="0" marL="0">
              <a:buNone/>
            </a:pPr>
            <a:r>
              <a:rPr/>
              <a:t>The Universal Approximation Theorem provided a formal theoretical justification for neural networks.</a:t>
            </a:r>
          </a:p>
          <a:p>
            <a:pPr lvl="0"/>
            <a:r>
              <a:rPr/>
              <a:t>Core result</a:t>
            </a:r>
          </a:p>
          <a:p>
            <a:pPr lvl="1"/>
            <a:r>
              <a:rPr/>
              <a:t>A feedforward network with:</a:t>
            </a:r>
          </a:p>
          <a:p>
            <a:pPr lvl="2"/>
            <a:r>
              <a:rPr/>
              <a:t>One hidden layer</a:t>
            </a:r>
          </a:p>
          <a:p>
            <a:pPr lvl="2"/>
            <a:r>
              <a:rPr/>
              <a:t>Finite neurons</a:t>
            </a:r>
          </a:p>
          <a:p>
            <a:pPr lvl="2"/>
            <a:r>
              <a:rPr/>
              <a:t>A non-linear activation function</a:t>
            </a:r>
          </a:p>
          <a:p>
            <a:pPr lvl="1"/>
            <a:r>
              <a:rPr/>
              <a:t>Can approximate </a:t>
            </a:r>
            <a:r>
              <a:rPr b="1"/>
              <a:t>any continuous function</a:t>
            </a:r>
            <a:r>
              <a:rPr/>
              <a:t> on a compact domain</a:t>
            </a:r>
          </a:p>
          <a:p>
            <a:pPr lvl="0"/>
            <a:r>
              <a:rPr/>
              <a:t>What the theorem does (and does not) say</a:t>
            </a:r>
          </a:p>
          <a:p>
            <a:pPr lvl="1"/>
            <a:r>
              <a:rPr/>
              <a:t>✔ Networks are </a:t>
            </a:r>
            <a:r>
              <a:rPr i="1"/>
              <a:t>expressive enough in principle</a:t>
            </a:r>
          </a:p>
          <a:p>
            <a:pPr lvl="1"/>
            <a:r>
              <a:rPr/>
              <a:t>✘ Does not guarantee efficient training</a:t>
            </a:r>
          </a:p>
          <a:p>
            <a:pPr lvl="1"/>
            <a:r>
              <a:rPr/>
              <a:t>✘ Does not imply good generalization or data efficiency</a:t>
            </a:r>
          </a:p>
          <a:p>
            <a:pPr lvl="0"/>
            <a:r>
              <a:rPr/>
              <a:t>Why it mattered</a:t>
            </a:r>
          </a:p>
          <a:p>
            <a:pPr lvl="1"/>
            <a:r>
              <a:rPr/>
              <a:t>Countered claims that neural networks were inherently limited</a:t>
            </a:r>
          </a:p>
          <a:p>
            <a:pPr lvl="1"/>
            <a:r>
              <a:rPr/>
              <a:t>Legitimated neural networks as universal function learners</a:t>
            </a:r>
          </a:p>
          <a:p>
            <a:pPr lvl="1"/>
            <a:r>
              <a:rPr/>
              <a:t>Encouraged continued research despite computational constraints</a:t>
            </a:r>
          </a:p>
        </p:txBody>
      </p:sp>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Why Didn’t Neural Networks Take Over Immediately?</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indent="0" marL="0">
              <a:buNone/>
            </a:pPr>
            <a:r>
              <a:rPr/>
              <a:t>Despite strong theoretical foundations, neural networks did </a:t>
            </a:r>
            <a:r>
              <a:rPr b="1"/>
              <a:t>not</a:t>
            </a:r>
            <a:r>
              <a:rPr/>
              <a:t> dominate AI in the late 1980s and 1990s.</a:t>
            </a:r>
          </a:p>
          <a:p>
            <a:pPr lvl="0"/>
            <a:r>
              <a:rPr b="1"/>
              <a:t>Key constraints</a:t>
            </a:r>
          </a:p>
          <a:p>
            <a:pPr lvl="1"/>
            <a:r>
              <a:rPr b="1"/>
              <a:t>Limited data:</a:t>
            </a:r>
            <a:r>
              <a:rPr/>
              <a:t> Large labeled datasets were rare</a:t>
            </a:r>
          </a:p>
          <a:p>
            <a:pPr lvl="1"/>
            <a:r>
              <a:rPr b="1"/>
              <a:t>Insufficient compute:</a:t>
            </a:r>
            <a:r>
              <a:rPr/>
              <a:t> CPUs were slow; GPUs were not yet available</a:t>
            </a:r>
          </a:p>
          <a:p>
            <a:pPr lvl="1"/>
            <a:r>
              <a:rPr b="1"/>
              <a:t>Optimization challenges:</a:t>
            </a:r>
            <a:r>
              <a:rPr/>
              <a:t> Training was unstable and slow</a:t>
            </a:r>
          </a:p>
          <a:p>
            <a:pPr lvl="1"/>
            <a:r>
              <a:rPr b="1"/>
              <a:t>Tooling gaps:</a:t>
            </a:r>
            <a:r>
              <a:rPr/>
              <a:t> No mature frameworks for large-scale experimentation</a:t>
            </a:r>
          </a:p>
          <a:p>
            <a:pPr lvl="0"/>
            <a:r>
              <a:rPr b="1"/>
              <a:t>Practical consequence</a:t>
            </a:r>
          </a:p>
          <a:p>
            <a:pPr lvl="1"/>
            <a:r>
              <a:rPr/>
              <a:t>Neural networks were expressive </a:t>
            </a:r>
            <a:r>
              <a:rPr i="1"/>
              <a:t>in theory</a:t>
            </a:r>
          </a:p>
          <a:p>
            <a:pPr lvl="1"/>
            <a:r>
              <a:rPr/>
              <a:t>But </a:t>
            </a:r>
            <a:r>
              <a:rPr b="1"/>
              <a:t>difficult to train, scale, and deploy</a:t>
            </a:r>
            <a:r>
              <a:rPr/>
              <a:t> in practice</a:t>
            </a:r>
          </a:p>
        </p:txBody>
      </p:sp>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indent="0" marL="0">
              <a:spcBef>
                <a:spcPts val="3000"/>
              </a:spcBef>
              <a:buNone/>
            </a:pPr>
            <a:r>
              <a:rPr b="1"/>
              <a:t>Theory vs Reality</a:t>
            </a:r>
          </a:p>
          <a:p>
            <a:pPr lvl="0"/>
            <a:r>
              <a:rPr/>
              <a:t>Capacity ✔</a:t>
            </a:r>
          </a:p>
          <a:p>
            <a:pPr lvl="0"/>
            <a:r>
              <a:rPr/>
              <a:t>Learnability ✔</a:t>
            </a:r>
          </a:p>
          <a:p>
            <a:pPr lvl="0"/>
            <a:r>
              <a:rPr/>
              <a:t>Scalability ✘</a:t>
            </a:r>
          </a:p>
          <a:p>
            <a:pPr lvl="0"/>
            <a:r>
              <a:rPr/>
              <a:t>Reliability ✘</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1980s-1990s - The </a:t>
                </a:r>
                <a14:m>
                  <m:oMath xmlns:m="http://schemas.openxmlformats.org/officeDocument/2006/math">
                    <m:sSup>
                      <m:e>
                        <m:r>
                          <m:t>2</m:t>
                        </m:r>
                      </m:e>
                      <m:sup>
                        <m:r>
                          <m:rPr>
                            <m:nor/>
                            <m:sty m:val="p"/>
                          </m:rPr>
                          <m:t>nd</m:t>
                        </m:r>
                      </m:sup>
                    </m:sSup>
                  </m:oMath>
                </a14:m>
                <a:r>
                  <a:rPr b="1"/>
                  <a:t> AI Winter</a:t>
                </a:r>
              </a:p>
              <a:p>
                <a:pPr lvl="0"/>
                <a:r>
                  <a:rPr/>
                  <a:t>Unmet Expectations: Expert systems, initially promising, failed to generalize beyond narrow domains, leading to disillusionment.</a:t>
                </a:r>
              </a:p>
              <a:p>
                <a:pPr lvl="0"/>
                <a:r>
                  <a:rPr/>
                  <a:t>Economic Recession: The late 1980s recession led to budget cuts in AI research, shifting focus to more immediate technologies.</a:t>
                </a:r>
              </a:p>
              <a:p>
                <a:pPr lvl="0"/>
                <a:r>
                  <a:rPr/>
                  <a:t>Technological Limits: Insufficient computational power and algorithmic challenges hindered AI development.</a:t>
                </a:r>
              </a:p>
              <a:p>
                <a:pPr lvl="0"/>
                <a:r>
                  <a:rPr/>
                  <a:t>Reduced Interest: Funding and interest in AI dropped, leading to a slowdown in research and fewer innovations.</a:t>
                </a:r>
              </a:p>
              <a:p>
                <a:pPr lvl="0"/>
                <a:r>
                  <a:rPr/>
                  <a:t>Legacy and Recovery: Lessons from this period set the stage for the AI resurgence in the late 1990s, paving the way for modern AI advancements</a:t>
                </a:r>
              </a:p>
              <a:p>
                <a:pPr lvl="0" indent="0" marL="0">
                  <a:spcBef>
                    <a:spcPts val="3000"/>
                  </a:spcBef>
                  <a:buNone/>
                </a:pPr>
                <a:r>
                  <a:rPr b="1"/>
                  <a:t>2012 — AlexNet and the Deep Learning Breakthrough</a:t>
                </a:r>
              </a:p>
              <a:p>
                <a:pPr lvl="0" indent="0" marL="0">
                  <a:buNone/>
                </a:pPr>
                <a:r>
                  <a:rPr b="1"/>
                  <a:t>AlexNet</a:t>
                </a:r>
                <a:r>
                  <a:rPr/>
                  <a:t> marked a decisive turning point in modern AI by demonstrating that </a:t>
                </a:r>
                <a:r>
                  <a:rPr b="1"/>
                  <a:t>deep neural networks scale effectively</a:t>
                </a:r>
                <a:r>
                  <a:rPr/>
                  <a:t> when paired with sufficient data and computation.</a:t>
                </a:r>
              </a:p>
              <a:p>
                <a:pPr lvl="0"/>
                <a:r>
                  <a:rPr b="1"/>
                  <a:t>What AlexNet showed</a:t>
                </a:r>
              </a:p>
              <a:p>
                <a:pPr lvl="1"/>
                <a:r>
                  <a:rPr/>
                  <a:t>Deep convolutional networks could vastly outperform classical vision pipelines</a:t>
                </a:r>
              </a:p>
              <a:p>
                <a:pPr lvl="1"/>
                <a:r>
                  <a:rPr/>
                  <a:t>End-to-end learning outperformed hand-crafted feature engineering</a:t>
                </a:r>
              </a:p>
              <a:p>
                <a:pPr lvl="1"/>
                <a:r>
                  <a:rPr/>
                  <a:t>Performance gains came from </a:t>
                </a:r>
                <a:r>
                  <a:rPr b="1"/>
                  <a:t>scale</a:t>
                </a:r>
                <a:r>
                  <a:rPr/>
                  <a:t>, not new theory alone</a:t>
                </a:r>
              </a:p>
              <a:p>
                <a:pPr lvl="0"/>
                <a:r>
                  <a:rPr b="1"/>
                  <a:t>Why ImageNet mattered</a:t>
                </a:r>
              </a:p>
              <a:p>
                <a:pPr lvl="1"/>
                <a:r>
                  <a:rPr/>
                  <a:t>1.2M labeled images across 1,000 classes</a:t>
                </a:r>
              </a:p>
              <a:p>
                <a:pPr lvl="1"/>
                <a:r>
                  <a:rPr/>
                  <a:t>AlexNet reduced top-5 error by ~10 percentage points</a:t>
                </a:r>
              </a:p>
              <a:p>
                <a:pPr lvl="1"/>
                <a:r>
                  <a:rPr/>
                  <a:t>Established benchmarks as a driver of progress</a:t>
                </a:r>
              </a:p>
              <a:p>
                <a:pPr lvl="0"/>
                <a:r>
                  <a:rPr b="1"/>
                  <a:t>Infrastructure innovation</a:t>
                </a:r>
              </a:p>
              <a:p>
                <a:pPr lvl="1"/>
                <a:r>
                  <a:rPr/>
                  <a:t>Training split across </a:t>
                </a:r>
                <a:r>
                  <a:rPr b="1"/>
                  <a:t>two GPUs</a:t>
                </a:r>
                <a:r>
                  <a:rPr/>
                  <a:t> due to memory limits</a:t>
                </a:r>
              </a:p>
              <a:p>
                <a:pPr lvl="1"/>
                <a:r>
                  <a:rPr/>
                  <a:t>GPU acceleration enabled faster iteration and deeper architectures</a:t>
                </a:r>
              </a:p>
              <a:p>
                <a:pPr lvl="1"/>
                <a:r>
                  <a:rPr/>
                  <a:t>Marked the beginning of </a:t>
                </a:r>
                <a:r>
                  <a:rPr b="1"/>
                  <a:t>hardware–model co-design</a:t>
                </a:r>
                <a:r>
                  <a:rPr/>
                  <a:t> in AI</a:t>
                </a:r>
              </a:p>
            </p:txBody>
          </p:sp>
        </mc:Choice>
      </mc:AlternateContent>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2017+ — </a:t>
            </a:r>
            <a:r>
              <a:rPr b="1" i="1"/>
              <a:t>Attention Is All You Need</a:t>
            </a:r>
            <a:r>
              <a:rPr b="1"/>
              <a:t> and the Transformer Era</a:t>
            </a:r>
          </a:p>
          <a:p>
            <a:pPr lvl="0" indent="0" marL="0">
              <a:buNone/>
            </a:pPr>
            <a:r>
              <a:rPr/>
              <a:t>The Transformer architecture revolutionized modern AI by replacing recurrence and convolution with </a:t>
            </a:r>
            <a:r>
              <a:rPr b="1"/>
              <a:t>attention</a:t>
            </a:r>
            <a:r>
              <a:rPr/>
              <a:t>, fundamentally changing how models process language and sequences.</a:t>
            </a:r>
          </a:p>
          <a:p>
            <a:pPr lvl="0"/>
            <a:r>
              <a:rPr b="1"/>
              <a:t>Core innovation</a:t>
            </a:r>
          </a:p>
          <a:p>
            <a:pPr lvl="1"/>
            <a:r>
              <a:rPr/>
              <a:t>Self-attention enables global context modeling</a:t>
            </a:r>
          </a:p>
          <a:p>
            <a:pPr lvl="1"/>
            <a:r>
              <a:rPr/>
              <a:t>Parallelizable training replaces sequential recurrence</a:t>
            </a:r>
          </a:p>
          <a:p>
            <a:pPr lvl="1"/>
            <a:r>
              <a:rPr/>
              <a:t>Scales efficiently with data and compute</a:t>
            </a:r>
          </a:p>
          <a:p>
            <a:pPr lvl="0"/>
            <a:r>
              <a:rPr b="1"/>
              <a:t>Why this mattered</a:t>
            </a:r>
          </a:p>
          <a:p>
            <a:pPr lvl="1"/>
            <a:r>
              <a:rPr/>
              <a:t>Dramatically improved performance on NLP tasks</a:t>
            </a:r>
          </a:p>
          <a:p>
            <a:pPr lvl="1"/>
            <a:r>
              <a:rPr/>
              <a:t>Enabled large-scale pretraining on unlabeled text</a:t>
            </a:r>
          </a:p>
          <a:p>
            <a:pPr lvl="1"/>
            <a:r>
              <a:rPr/>
              <a:t>Decoupled sequence modeling from strict ordering constraints</a:t>
            </a:r>
          </a:p>
          <a:p>
            <a:pPr lvl="0"/>
            <a:r>
              <a:rPr b="1"/>
              <a:t>From models to platforms</a:t>
            </a:r>
          </a:p>
          <a:p>
            <a:pPr lvl="1"/>
            <a:r>
              <a:rPr/>
              <a:t>Transformers became the backbone of:</a:t>
            </a:r>
          </a:p>
          <a:p>
            <a:pPr lvl="2"/>
            <a:r>
              <a:rPr/>
              <a:t>Language understanding (e.g., BERT-style models)</a:t>
            </a:r>
          </a:p>
          <a:p>
            <a:pPr lvl="2"/>
            <a:r>
              <a:rPr/>
              <a:t>Language generation (e.g., GPT-style models)</a:t>
            </a:r>
          </a:p>
          <a:p>
            <a:pPr lvl="1"/>
            <a:r>
              <a:rPr/>
              <a:t>Established the foundation for </a:t>
            </a:r>
            <a:r>
              <a:rPr b="1"/>
              <a:t>Large Language Models (LLMs)</a:t>
            </a:r>
          </a:p>
          <a:p>
            <a:pPr lvl="0" indent="0" marL="0">
              <a:spcBef>
                <a:spcPts val="3000"/>
              </a:spcBef>
              <a:buNone/>
            </a:pPr>
            <a:r>
              <a:rPr b="1"/>
              <a:t>Innovations in Modeling</a:t>
            </a:r>
          </a:p>
          <a:p>
            <a:pPr lvl="0" indent="0" marL="0">
              <a:spcBef>
                <a:spcPts val="3000"/>
              </a:spcBef>
              <a:buNone/>
            </a:pPr>
            <a:r>
              <a:rPr b="1"/>
              <a:t>Research aims to identify:</a:t>
            </a:r>
          </a:p>
          <a:p>
            <a:pPr lvl="0"/>
            <a:r>
              <a:rPr/>
              <a:t>Key architectural drivers of model performance</a:t>
            </a:r>
          </a:p>
          <a:p>
            <a:pPr lvl="0"/>
            <a:r>
              <a:rPr/>
              <a:t>Scaling laws and emergent capabilities</a:t>
            </a:r>
          </a:p>
          <a:p>
            <a:pPr lvl="0"/>
            <a:r>
              <a:rPr/>
              <a:t>New use-cases enabled by model behavior</a:t>
            </a:r>
          </a:p>
          <a:p>
            <a:pPr lvl="0" indent="0" marL="0">
              <a:spcBef>
                <a:spcPts val="3000"/>
              </a:spcBef>
              <a:buNone/>
            </a:pPr>
            <a:r>
              <a:rPr b="1"/>
              <a:t>Common research directions:</a:t>
            </a:r>
          </a:p>
          <a:p>
            <a:pPr lvl="0"/>
            <a:r>
              <a:rPr/>
              <a:t>Model analysis via interpretability and controlled experiments</a:t>
            </a:r>
          </a:p>
          <a:p>
            <a:pPr lvl="0"/>
            <a:r>
              <a:rPr/>
              <a:t>New architectural components with useful properties</a:t>
            </a:r>
          </a:p>
          <a:p>
            <a:pPr lvl="0"/>
            <a:r>
              <a:rPr/>
              <a:t>Domain-aware training paired with scalable architectures</a:t>
            </a:r>
          </a:p>
          <a:p>
            <a:pPr lvl="0"/>
            <a:r>
              <a:rPr/>
              <a:t>Improved data and modality-specific learning strategies</a:t>
            </a:r>
          </a:p>
          <a:p>
            <a:pPr lvl="0" indent="0" marL="0">
              <a:spcBef>
                <a:spcPts val="3000"/>
              </a:spcBef>
              <a:buNone/>
            </a:pPr>
            <a:r>
              <a:rPr b="1"/>
              <a:t>Risks of GenAI</a:t>
            </a:r>
          </a:p>
          <a:p>
            <a:pPr lvl="0" indent="0" marL="0">
              <a:buNone/>
            </a:pPr>
            <a:r>
              <a:rPr b="1"/>
              <a:t>Despite its transformative potential, Generative AI introduces systemic risks to core societal foundations:</a:t>
            </a:r>
          </a:p>
          <a:p>
            <a:pPr lvl="0"/>
            <a:r>
              <a:rPr b="1"/>
              <a:t>Trust &amp; information integrity</a:t>
            </a:r>
          </a:p>
          <a:p>
            <a:pPr lvl="0"/>
            <a:r>
              <a:rPr b="1"/>
              <a:t>Authenticity of digital records and identity</a:t>
            </a:r>
          </a:p>
          <a:p>
            <a:pPr lvl="0"/>
            <a:r>
              <a:rPr b="1"/>
              <a:t>Work, skills, and human purpose</a:t>
            </a:r>
          </a:p>
          <a:p>
            <a:pPr lvl="0" indent="0" marL="0">
              <a:buNone/>
            </a:pPr>
            <a:r>
              <a:rPr/>
              <a:t>These risks are amplified by today’s software environment:</a:t>
            </a:r>
          </a:p>
          <a:p>
            <a:pPr lvl="0"/>
            <a:r>
              <a:rPr/>
              <a:t>Ubiquitous data availability</a:t>
            </a:r>
          </a:p>
          <a:p>
            <a:pPr lvl="0"/>
            <a:r>
              <a:rPr/>
              <a:t>Always-on connectivity</a:t>
            </a:r>
          </a:p>
          <a:p>
            <a:pPr lvl="0"/>
            <a:r>
              <a:rPr/>
              <a:t>Cheap, scalable compute</a:t>
            </a:r>
          </a:p>
          <a:p>
            <a:pPr lvl="0" indent="0" marL="0">
              <a:spcBef>
                <a:spcPts val="3000"/>
              </a:spcBef>
              <a:buNone/>
            </a:pPr>
            <a:r>
              <a:rPr b="1"/>
              <a:t>Risk Mitigation</a:t>
            </a:r>
          </a:p>
          <a:p>
            <a:pPr lvl="0" indent="0" marL="0">
              <a:buNone/>
            </a:pPr>
            <a:r>
              <a:rPr b="1"/>
              <a:t>Mitigation is complex and often costly, requiring deliberate trade-offs in favor of long-term societal value:</a:t>
            </a:r>
          </a:p>
          <a:p>
            <a:pPr lvl="0"/>
            <a:r>
              <a:rPr b="1"/>
              <a:t>Privacy &amp; security by design</a:t>
            </a:r>
          </a:p>
          <a:p>
            <a:pPr lvl="0"/>
            <a:r>
              <a:rPr b="1"/>
              <a:t>Transparency &amp; accountability mechanisms</a:t>
            </a:r>
          </a:p>
          <a:p>
            <a:pPr lvl="0"/>
            <a:r>
              <a:rPr b="1"/>
              <a:t>Fairness, inclusion, and human dignity</a:t>
            </a:r>
          </a:p>
          <a:p>
            <a:pPr lvl="0"/>
            <a:r>
              <a:rPr b="1"/>
              <a:t>Reliability, validation, and certification</a:t>
            </a:r>
          </a:p>
          <a:p>
            <a:pPr lvl="0" indent="0" marL="1270000">
              <a:buNone/>
            </a:pPr>
            <a:r>
              <a:rPr sz="2000"/>
              <a:t>Addressing these challenges frequently requires prioritizing legal, ethical, and social safeguards over short-term efficiency or profit.</a:t>
            </a:r>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Generative AI and Knowledge Creation</a:t>
            </a:r>
          </a:p>
          <a:p>
            <a:pPr lvl="0" indent="0" marL="0">
              <a:buNone/>
            </a:pPr>
            <a:r>
              <a:rPr/>
              <a:t>Generative AI automates problems that were traditionally </a:t>
            </a:r>
            <a:r>
              <a:rPr b="1"/>
              <a:t>hard, skill-intensive, and expensive</a:t>
            </a:r>
            <a:r>
              <a:rPr/>
              <a:t>, producing outputs that are often </a:t>
            </a:r>
            <a:r>
              <a:rPr i="1"/>
              <a:t>good enough</a:t>
            </a:r>
            <a:r>
              <a:rPr/>
              <a:t>, scalable, and easily replicated.</a:t>
            </a:r>
          </a:p>
          <a:p>
            <a:pPr lvl="0" indent="0" marL="0">
              <a:buNone/>
            </a:pPr>
            <a:r>
              <a:rPr/>
              <a:t>This fundamentally lowers the cost of creating content that once required:</a:t>
            </a:r>
          </a:p>
          <a:p>
            <a:pPr lvl="0"/>
            <a:r>
              <a:rPr/>
              <a:t>Deep expertise</a:t>
            </a:r>
          </a:p>
          <a:p>
            <a:pPr lvl="0"/>
            <a:r>
              <a:rPr/>
              <a:t>Long training and experience</a:t>
            </a:r>
          </a:p>
          <a:p>
            <a:pPr lvl="0"/>
            <a:r>
              <a:rPr/>
              <a:t>Significant institutional or financial investment</a:t>
            </a:r>
          </a:p>
          <a:p>
            <a:pPr lvl="0" indent="0" marL="0">
              <a:buNone/>
            </a:pPr>
            <a:r>
              <a:rPr b="1"/>
              <a:t>Result:</a:t>
            </a:r>
            <a:r>
              <a:rPr/>
              <a:t> Knowledge production becomes faster, cheaper, and more widely accessible—but less tightly coupled to expertise.</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Enablement vs. Erosion of Knowledge Signals</a:t>
            </a:r>
          </a:p>
          <a:p>
            <a:pPr lvl="0" indent="0" marL="0">
              <a:spcBef>
                <a:spcPts val="3000"/>
              </a:spcBef>
              <a:buNone/>
            </a:pPr>
            <a:r>
              <a:rPr b="1"/>
              <a:t>Enablement and Scale </a:t>
            </a:r>
            <a:r>
              <a:rPr b="1" i="1"/>
              <a:t>(Pros)</a:t>
            </a:r>
          </a:p>
          <a:p>
            <a:pPr lvl="0"/>
            <a:r>
              <a:rPr/>
              <a:t>Rapid synthesis across large and complex datasets</a:t>
            </a:r>
          </a:p>
          <a:p>
            <a:pPr lvl="0"/>
            <a:r>
              <a:rPr/>
              <a:t>Broad access to advanced analytical and creative capabilities</a:t>
            </a:r>
          </a:p>
          <a:p>
            <a:pPr lvl="0"/>
            <a:r>
              <a:rPr/>
              <a:t>Accelerated experimentation, learning, and innovation</a:t>
            </a:r>
          </a:p>
          <a:p>
            <a:pPr lvl="0"/>
            <a:r>
              <a:rPr/>
              <a:t>Empowerment of individuals and small teams at scale</a:t>
            </a:r>
          </a:p>
          <a:p>
            <a:pPr lvl="0" indent="0" marL="0">
              <a:spcBef>
                <a:spcPts val="3000"/>
              </a:spcBef>
              <a:buNone/>
            </a:pPr>
            <a:r>
              <a:rPr b="1"/>
              <a:t>Slop and Misinformation </a:t>
            </a:r>
            <a:r>
              <a:rPr b="1" i="1"/>
              <a:t>(Cons)</a:t>
            </a:r>
          </a:p>
          <a:p>
            <a:pPr lvl="0"/>
            <a:r>
              <a:rPr/>
              <a:t>Convincing text, images, audio, and video can be fabricated at scale</a:t>
            </a:r>
          </a:p>
          <a:p>
            <a:pPr lvl="0"/>
            <a:r>
              <a:rPr/>
              <a:t>Expertise can be mimicked without understanding or accountability</a:t>
            </a:r>
          </a:p>
          <a:p>
            <a:pPr lvl="0"/>
            <a:r>
              <a:rPr/>
              <a:t>Automated pipelines bypass editorial review and due process</a:t>
            </a:r>
          </a:p>
          <a:p>
            <a:pPr lvl="0"/>
            <a:r>
              <a:rPr/>
              <a:t>Long-term effects of widespread synthetic content remain uncertain</a:t>
            </a:r>
          </a:p>
          <a:p>
            <a:pPr lvl="0" indent="0" marL="1270000">
              <a:buNone/>
            </a:pPr>
            <a:r>
              <a:rPr sz="2000" b="1"/>
              <a:t>Key tension:</a:t>
            </a:r>
            <a:r>
              <a:rPr sz="2000"/>
              <a:t> Generative AI expands knowledge creation while weakening traditional signals of credibility, expertise, and trust.</a:t>
            </a:r>
          </a:p>
          <a:p>
            <a:pPr lvl="0" indent="0" marL="0">
              <a:spcBef>
                <a:spcPts val="3000"/>
              </a:spcBef>
              <a:buNone/>
            </a:pPr>
            <a:r>
              <a:rPr b="1"/>
              <a:t>Societal Impacts from GenAI</a:t>
            </a:r>
          </a:p>
          <a:p>
            <a:pPr lvl="0"/>
            <a:r>
              <a:rPr/>
              <a:t>Automation of Routine Tasks:</a:t>
            </a:r>
          </a:p>
          <a:p>
            <a:pPr lvl="1"/>
            <a:r>
              <a:rPr/>
              <a:t>Al is automating repetitive jobs like data entry and manufacturing, leading to job reductions in some areas.</a:t>
            </a:r>
          </a:p>
          <a:p>
            <a:pPr lvl="0"/>
            <a:r>
              <a:rPr/>
              <a:t>Impact on Skilled Jobs:</a:t>
            </a:r>
          </a:p>
          <a:p>
            <a:pPr lvl="1"/>
            <a:r>
              <a:rPr/>
              <a:t>AI is increasingly capable of handling complex task, potentially automating niche-skill/high-memory roles.</a:t>
            </a:r>
          </a:p>
          <a:p>
            <a:pPr lvl="1"/>
            <a:r>
              <a:rPr/>
              <a:t>GenAI has been used to lower early career demand due to perceived upper-level role empowerment.</a:t>
            </a:r>
          </a:p>
          <a:p>
            <a:pPr lvl="0"/>
            <a:r>
              <a:rPr/>
              <a:t>New Job Opportunities:</a:t>
            </a:r>
          </a:p>
          <a:p>
            <a:pPr lvl="1"/>
            <a:r>
              <a:rPr/>
              <a:t>While some jobs are lost, AI can also create new roles in areas like AI development and data science.</a:t>
            </a:r>
          </a:p>
          <a:p>
            <a:pPr lvl="1"/>
            <a:r>
              <a:rPr/>
              <a:t>Workers need reskilling to adapt, but some careers / demographics will have disproportionate impact.</a:t>
            </a:r>
          </a:p>
          <a:p>
            <a:pPr lvl="0"/>
            <a:r>
              <a:rPr/>
              <a:t>Impact on Psychology:</a:t>
            </a:r>
          </a:p>
          <a:p>
            <a:pPr lvl="1"/>
            <a:r>
              <a:rPr/>
              <a:t>Much like the internet (rise of ubiquitous connectivity), psychological impacts of ubiquitous Al is inconclusive.</a:t>
            </a:r>
          </a:p>
        </p:txBody>
      </p:sp>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Broad Risk Mitigation Efforts in AI</a:t>
            </a:r>
          </a:p>
          <a:p>
            <a:pPr lvl="0" indent="0" marL="0">
              <a:buNone/>
            </a:pPr>
            <a:r>
              <a:rPr/>
              <a:t>AI safety and risk mitigation have become </a:t>
            </a:r>
            <a:r>
              <a:rPr b="1"/>
              <a:t>strategic priorities</a:t>
            </a:r>
            <a:r>
              <a:rPr/>
              <a:t> across governments, industry, and civil society. These efforts reflect competing—but overlapping—interests in </a:t>
            </a:r>
            <a:r>
              <a:rPr b="1"/>
              <a:t>national security, economic competitiveness, and public trust</a:t>
            </a:r>
            <a:r>
              <a:rPr/>
              <a:t>.</a:t>
            </a:r>
          </a:p>
          <a:p>
            <a:pPr lvl="0"/>
            <a:r>
              <a:rPr/>
              <a:t>Key characteristics of the current landscape</a:t>
            </a:r>
          </a:p>
          <a:p>
            <a:pPr lvl="1"/>
            <a:r>
              <a:rPr/>
              <a:t>Fragmented but rapidly expanding standards ecosystem</a:t>
            </a:r>
          </a:p>
          <a:p>
            <a:pPr lvl="1"/>
            <a:r>
              <a:rPr/>
              <a:t>Mix of voluntary, industry-led initiatives and state-backed institutions</a:t>
            </a:r>
          </a:p>
          <a:p>
            <a:pPr lvl="1"/>
            <a:r>
              <a:rPr/>
              <a:t>Emphasis on </a:t>
            </a:r>
            <a:r>
              <a:rPr i="1"/>
              <a:t>risk anticipation</a:t>
            </a:r>
            <a:r>
              <a:rPr/>
              <a:t>, not just post-hoc compliance</a:t>
            </a:r>
          </a:p>
          <a:p>
            <a:pPr lvl="0"/>
            <a:r>
              <a:rPr/>
              <a:t>Global coordination trend</a:t>
            </a:r>
          </a:p>
          <a:p>
            <a:pPr lvl="1"/>
            <a:r>
              <a:rPr/>
              <a:t>Early leadership by a small number of states</a:t>
            </a:r>
          </a:p>
          <a:p>
            <a:pPr lvl="1"/>
            <a:r>
              <a:rPr/>
              <a:t>Rapid international replication and diversification</a:t>
            </a:r>
          </a:p>
          <a:p>
            <a:pPr lvl="1"/>
            <a:r>
              <a:rPr/>
              <a:t>Increasing public–private collaboration</a:t>
            </a:r>
          </a:p>
        </p:txBody>
      </p:sp>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Examples of Major Mitigation Initiatives</a:t>
            </a:r>
          </a:p>
          <a:p>
            <a:pPr lvl="0"/>
            <a:r>
              <a:rPr/>
              <a:t>AI Safety Institute (AISI): Nation-backed institutes focused on systemic AI risks, with early emphasis on national security and frontier models</a:t>
            </a:r>
          </a:p>
          <a:p>
            <a:pPr lvl="0"/>
            <a:r>
              <a:rPr/>
              <a:t>AISI Consortium (AISIC) </a:t>
            </a:r>
            <a:r>
              <a:rPr i="1"/>
              <a:t>(US)</a:t>
            </a:r>
            <a:r>
              <a:rPr/>
              <a:t>: Formal public–private collaboration with industry to support safety research, evaluations, and standards</a:t>
            </a:r>
          </a:p>
          <a:p>
            <a:pPr lvl="0"/>
            <a:r>
              <a:rPr/>
              <a:t>Adobe Content Authenticity Initiative (CAI): Founded in 2019 to promote content provenance and authenticity tracking</a:t>
            </a:r>
          </a:p>
          <a:p>
            <a:pPr lvl="0"/>
            <a:r>
              <a:rPr/>
              <a:t>Coalition for Content Provenance and Authenticity (C2PA): Open technical standard for cryptographically signed content credentials and metadata</a:t>
            </a:r>
          </a:p>
          <a:p>
            <a:pPr lvl="0"/>
            <a:r>
              <a:rPr/>
              <a:t>NVIDIA Model Card++ / Trustworthy AI Efforts: Expanded model documentation covering intended use, testing scope, risks, and deployment guidance</a:t>
            </a:r>
          </a:p>
          <a:p>
            <a:pPr lvl="0"/>
            <a:r>
              <a:rPr/>
              <a:t>Open &amp; Sovereign AI Safety Advocacy: Emphasis on secure self-hosting, open models, and safety practices for sensitive or regulated data contexts</a:t>
            </a:r>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Responsible AI: Core Principles</a:t>
            </a:r>
          </a:p>
          <a:p>
            <a:pPr lvl="0" indent="0" marL="0">
              <a:buNone/>
            </a:pPr>
            <a:r>
              <a:rPr/>
              <a:t>Responsible AI requires </a:t>
            </a:r>
            <a:r>
              <a:rPr b="1"/>
              <a:t>continuous evaluation</a:t>
            </a:r>
            <a:r>
              <a:rPr/>
              <a:t>, not one-time compliance. It integrates technical controls, organizational governance, and ethical commitments.</a:t>
            </a:r>
          </a:p>
          <a:p>
            <a:pPr lvl="0"/>
            <a:r>
              <a:rPr/>
              <a:t>Privacy &amp; Security: Protect data rights, secure sensitive information, and resist misuse or unauthorized access</a:t>
            </a:r>
          </a:p>
          <a:p>
            <a:pPr lvl="0"/>
            <a:r>
              <a:rPr/>
              <a:t>Transparency &amp; Accountability: Enable explainability, document design decisions, assign responsibility, and maintain oversight</a:t>
            </a:r>
          </a:p>
          <a:p>
            <a:pPr lvl="0"/>
            <a:r>
              <a:rPr/>
              <a:t>Fairness &amp; Human Dignity: Identify and mitigate bias; support nondiscrimination and equitable outcomes</a:t>
            </a:r>
          </a:p>
          <a:p>
            <a:pPr lvl="0"/>
            <a:r>
              <a:rPr/>
              <a:t>Reliability &amp; Certification: Ensure consistent performance, fitness for purpose, and ongoing validation in production</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Course Schedule (tentative)</a:t>
            </a:r>
          </a:p>
        </p:txBody>
      </p:sp>
      <p:graphicFrame>
        <p:nvGraphicFramePr>
          <p:cNvPr id="6" name="Content Placeholder 5"/>
          <p:cNvGraphicFramePr>
            <a:graphicFrameLocks noGrp="1"/>
          </p:cNvGraphicFramePr>
          <p:nvPr>
            <p:ph idx="1"/>
          </p:nvPr>
        </p:nvGraphicFramePr>
        <p:xfrm>
          <a:off x="5181600" y="977900"/>
          <a:ext cx="6172200" cy="4864100"/>
        </p:xfrm>
        <a:graphic>
          <a:graphicData uri="http://schemas.openxmlformats.org/drawingml/2006/table">
            <a:tbl>
              <a:tblPr firstRow="1" bandRow="1">
                <a:tableStyleId>{5C22544A-7EE6-4342-B048-85BDC9FD1C3A}</a:tableStyleId>
              </a:tblPr>
              <a:tblGrid>
                <a:gridCol w="1536700"/>
                <a:gridCol w="1536700"/>
                <a:gridCol w="1536700"/>
                <a:gridCol w="1536700"/>
              </a:tblGrid>
              <a:tr h="0">
                <a:tc>
                  <a:txBody>
                    <a:bodyPr/>
                    <a:lstStyle/>
                    <a:p>
                      <a:pPr lvl="0" indent="0" marL="0">
                        <a:buNone/>
                      </a:pPr>
                      <a:r>
                        <a:rPr/>
                        <a:t>Module Name</a:t>
                      </a:r>
                    </a:p>
                  </a:txBody>
                  <a:tcPr/>
                </a:tc>
                <a:tc>
                  <a:txBody>
                    <a:bodyPr/>
                    <a:lstStyle/>
                    <a:p>
                      <a:pPr lvl="0" indent="0" marL="0">
                        <a:buNone/>
                      </a:pPr>
                      <a:r>
                        <a:rPr/>
                        <a:t>Lecture</a:t>
                      </a:r>
                    </a:p>
                  </a:txBody>
                  <a:tcPr/>
                </a:tc>
                <a:tc>
                  <a:txBody>
                    <a:bodyPr/>
                    <a:lstStyle/>
                    <a:p>
                      <a:pPr lvl="0" indent="0" marL="0">
                        <a:buNone/>
                      </a:pPr>
                      <a:r>
                        <a:rPr/>
                        <a:t>Title</a:t>
                      </a:r>
                    </a:p>
                  </a:txBody>
                  <a:tcPr/>
                </a:tc>
                <a:tc>
                  <a:txBody>
                    <a:bodyPr/>
                    <a:lstStyle/>
                    <a:p>
                      <a:pPr lvl="0" indent="0" marL="0">
                        <a:buNone/>
                      </a:pPr>
                      <a:r>
                        <a:rPr/>
                        <a:t>Description</a:t>
                      </a:r>
                    </a:p>
                  </a:txBody>
                  <a:tcPr/>
                </a:tc>
              </a:tr>
              <a:tr h="0">
                <a:tc>
                  <a:txBody>
                    <a:bodyPr/>
                    <a:lstStyle/>
                    <a:p>
                      <a:pPr lvl="0" indent="0" marL="0">
                        <a:buNone/>
                      </a:pPr>
                      <a:r>
                        <a:rPr/>
                        <a:t>Technology Stack Preparation</a:t>
                      </a:r>
                    </a:p>
                  </a:txBody>
                </a:tc>
                <a:tc>
                  <a:txBody>
                    <a:bodyPr/>
                    <a:lstStyle/>
                    <a:p>
                      <a:pPr lvl="0" indent="0" marL="0">
                        <a:buNone/>
                      </a:pPr>
                      <a:r>
                        <a:rPr/>
                        <a:t>L0.1</a:t>
                      </a:r>
                    </a:p>
                  </a:txBody>
                </a:tc>
                <a:tc>
                  <a:txBody>
                    <a:bodyPr/>
                    <a:lstStyle/>
                    <a:p>
                      <a:pPr lvl="0" indent="0" marL="0">
                        <a:buNone/>
                      </a:pPr>
                      <a:r>
                        <a:rPr/>
                        <a:t>GitHub Education and Student Account Creations</a:t>
                      </a:r>
                    </a:p>
                  </a:txBody>
                </a:tc>
                <a:tc>
                  <a:txBody>
                    <a:bodyPr/>
                    <a:lstStyle/>
                    <a:p>
                      <a:pPr lvl="0" indent="0" marL="0">
                        <a:buNone/>
                      </a:pPr>
                      <a:r>
                        <a:rPr/>
                        <a:t>GitHub, Github Classrooms; Jupyter Notebooks, Quarto overview; submitting practice files.</a:t>
                      </a:r>
                    </a:p>
                  </a:txBody>
                </a:tc>
              </a:tr>
              <a:tr h="0">
                <a:tc>
                  <a:txBody>
                    <a:bodyPr/>
                    <a:lstStyle/>
                    <a:p>
                      <a:pPr lvl="0" indent="0" marL="0">
                        <a:buNone/>
                      </a:pPr>
                      <a:r>
                        <a:rPr/>
                        <a:t>Technology Stack Preparation</a:t>
                      </a:r>
                    </a:p>
                  </a:txBody>
                </a:tc>
                <a:tc>
                  <a:txBody>
                    <a:bodyPr/>
                    <a:lstStyle/>
                    <a:p>
                      <a:pPr lvl="0" indent="0" marL="0">
                        <a:buNone/>
                      </a:pPr>
                      <a:r>
                        <a:rPr/>
                        <a:t>L0.2</a:t>
                      </a:r>
                    </a:p>
                  </a:txBody>
                </a:tc>
                <a:tc>
                  <a:txBody>
                    <a:bodyPr/>
                    <a:lstStyle/>
                    <a:p>
                      <a:pPr lvl="0" indent="0" marL="0">
                        <a:buNone/>
                      </a:pPr>
                      <a:r>
                        <a:rPr/>
                        <a:t>Github Classrooms, Jupyter Notebooks, Quarto, and Portfolio</a:t>
                      </a:r>
                    </a:p>
                  </a:txBody>
                </a:tc>
                <a:tc>
                  <a:txBody>
                    <a:bodyPr/>
                    <a:lstStyle/>
                    <a:p>
                      <a:pPr lvl="0" indent="0" marL="0">
                        <a:buNone/>
                      </a:pPr>
                      <a:r>
                        <a:rPr/>
                        <a:t>Development environment setup; Explanation of portfolio submissions and group assignments.</a:t>
                      </a:r>
                    </a:p>
                  </a:txBody>
                </a:tc>
              </a:tr>
              <a:tr h="0">
                <a:tc>
                  <a:txBody>
                    <a:bodyPr/>
                    <a:lstStyle/>
                    <a:p>
                      <a:pPr lvl="0" indent="0" marL="0">
                        <a:buNone/>
                      </a:pPr>
                      <a:r>
                        <a:rPr/>
                        <a:t>Language Probability and Representation</a:t>
                      </a:r>
                    </a:p>
                  </a:txBody>
                </a:tc>
                <a:tc>
                  <a:txBody>
                    <a:bodyPr/>
                    <a:lstStyle/>
                    <a:p>
                      <a:pPr lvl="0" indent="0" marL="0">
                        <a:buNone/>
                      </a:pPr>
                      <a:r>
                        <a:rPr/>
                        <a:t>L1.1</a:t>
                      </a:r>
                    </a:p>
                  </a:txBody>
                </a:tc>
                <a:tc>
                  <a:txBody>
                    <a:bodyPr/>
                    <a:lstStyle/>
                    <a:p>
                      <a:pPr lvl="0" indent="0" marL="0">
                        <a:buNone/>
                      </a:pPr>
                      <a:r>
                        <a:rPr/>
                        <a:t>Course Orientation and Reproducible GenAI Setup</a:t>
                      </a:r>
                    </a:p>
                  </a:txBody>
                </a:tc>
                <a:tc>
                  <a:txBody>
                    <a:bodyPr/>
                    <a:lstStyle/>
                    <a:p>
                      <a:pPr lvl="0" indent="0" marL="0">
                        <a:buNone/>
                      </a:pPr>
                      <a:r>
                        <a:rPr/>
                        <a:t>Course overview; GenAI system framing; AI disclosure files and accountability.</a:t>
                      </a:r>
                    </a:p>
                  </a:txBody>
                </a:tc>
              </a:tr>
              <a:tr h="0">
                <a:tc>
                  <a:txBody>
                    <a:bodyPr/>
                    <a:lstStyle/>
                    <a:p>
                      <a:pPr lvl="0" indent="0" marL="0">
                        <a:buNone/>
                      </a:pPr>
                      <a:r>
                        <a:rPr/>
                        <a:t>Language Probability and Representation</a:t>
                      </a:r>
                    </a:p>
                  </a:txBody>
                </a:tc>
                <a:tc>
                  <a:txBody>
                    <a:bodyPr/>
                    <a:lstStyle/>
                    <a:p>
                      <a:pPr lvl="0" indent="0" marL="0">
                        <a:buNone/>
                      </a:pPr>
                      <a:r>
                        <a:rPr/>
                        <a:t>L1.2</a:t>
                      </a:r>
                    </a:p>
                  </a:txBody>
                </a:tc>
                <a:tc>
                  <a:txBody>
                    <a:bodyPr/>
                    <a:lstStyle/>
                    <a:p>
                      <a:pPr lvl="0" indent="0" marL="0">
                        <a:buNone/>
                      </a:pPr>
                      <a:r>
                        <a:rPr/>
                        <a:t>Language Probability and Generative Systems</a:t>
                      </a:r>
                    </a:p>
                  </a:txBody>
                </a:tc>
                <a:tc>
                  <a:txBody>
                    <a:bodyPr/>
                    <a:lstStyle/>
                    <a:p>
                      <a:pPr lvl="0" indent="0" marL="0">
                        <a:buNone/>
                      </a:pPr>
                      <a:r>
                        <a:rPr/>
                        <a:t>Why language is probabilistic; prediction as generation; uncertainty in text; NLP as the foundation of GenAI.</a:t>
                      </a:r>
                    </a:p>
                  </a:txBody>
                </a:tc>
              </a:tr>
              <a:tr h="0">
                <a:tc>
                  <a:txBody>
                    <a:bodyPr/>
                    <a:lstStyle/>
                    <a:p>
                      <a:pPr lvl="0" indent="0" marL="0">
                        <a:buNone/>
                      </a:pPr>
                      <a:r>
                        <a:rPr/>
                        <a:t>Meaning and Structured Text</a:t>
                      </a:r>
                    </a:p>
                  </a:txBody>
                </a:tc>
                <a:tc>
                  <a:txBody>
                    <a:bodyPr/>
                    <a:lstStyle/>
                    <a:p>
                      <a:pPr lvl="0" indent="0" marL="0">
                        <a:buNone/>
                      </a:pPr>
                      <a:r>
                        <a:rPr/>
                        <a:t>L2.1</a:t>
                      </a:r>
                    </a:p>
                  </a:txBody>
                </a:tc>
                <a:tc>
                  <a:txBody>
                    <a:bodyPr/>
                    <a:lstStyle/>
                    <a:p>
                      <a:pPr lvl="0" indent="0" marL="0">
                        <a:buNone/>
                      </a:pPr>
                      <a:r>
                        <a:rPr/>
                        <a:t>Mathematical Foundations Through Language Modeling</a:t>
                      </a:r>
                    </a:p>
                  </a:txBody>
                </a:tc>
                <a:tc>
                  <a:txBody>
                    <a:bodyPr/>
                    <a:lstStyle/>
                    <a:p>
                      <a:pPr lvl="0" indent="0" marL="0">
                        <a:buNone/>
                      </a:pPr>
                      <a:r>
                        <a:rPr/>
                        <a:t>Vectors as meaning; probability and conditional likelihood; loss functions; entropy and perplexity introduced through language modeling.</a:t>
                      </a:r>
                    </a:p>
                  </a:txBody>
                </a:tc>
              </a:tr>
              <a:tr h="0">
                <a:tc>
                  <a:txBody>
                    <a:bodyPr/>
                    <a:lstStyle/>
                    <a:p>
                      <a:pPr lvl="0" indent="0" marL="0">
                        <a:buNone/>
                      </a:pPr>
                      <a:r>
                        <a:rPr/>
                        <a:t>Meaning and Structured Text</a:t>
                      </a:r>
                    </a:p>
                  </a:txBody>
                </a:tc>
                <a:tc>
                  <a:txBody>
                    <a:bodyPr/>
                    <a:lstStyle/>
                    <a:p>
                      <a:pPr lvl="0" indent="0" marL="0">
                        <a:buNone/>
                      </a:pPr>
                      <a:r>
                        <a:rPr/>
                        <a:t>L2.2</a:t>
                      </a:r>
                    </a:p>
                  </a:txBody>
                </a:tc>
                <a:tc>
                  <a:txBody>
                    <a:bodyPr/>
                    <a:lstStyle/>
                    <a:p>
                      <a:pPr lvl="0" indent="0" marL="0">
                        <a:buNone/>
                      </a:pPr>
                      <a:r>
                        <a:rPr/>
                        <a:t>From Words to Structured Text</a:t>
                      </a:r>
                    </a:p>
                  </a:txBody>
                </a:tc>
                <a:tc>
                  <a:txBody>
                    <a:bodyPr/>
                    <a:lstStyle/>
                    <a:p>
                      <a:pPr lvl="0" indent="0" marL="0">
                        <a:buNone/>
                      </a:pPr>
                      <a:r>
                        <a:rPr/>
                        <a:t>Foundations of text representation; tokenization and normalization; n-grams; static versus contextual representations; document structure awareness.</a:t>
                      </a:r>
                    </a:p>
                  </a:txBody>
                </a:tc>
              </a:tr>
              <a:tr h="0">
                <a:tc>
                  <a:txBody>
                    <a:bodyPr/>
                    <a:lstStyle/>
                    <a:p>
                      <a:pPr lvl="0" indent="0" marL="0">
                        <a:buNone/>
                      </a:pPr>
                      <a:r>
                        <a:rPr/>
                        <a:t>Prompting and Semantic Geometry</a:t>
                      </a:r>
                    </a:p>
                  </a:txBody>
                </a:tc>
                <a:tc>
                  <a:txBody>
                    <a:bodyPr/>
                    <a:lstStyle/>
                    <a:p>
                      <a:pPr lvl="0" indent="0" marL="0">
                        <a:buNone/>
                      </a:pPr>
                      <a:r>
                        <a:rPr/>
                        <a:t>L3.1</a:t>
                      </a:r>
                    </a:p>
                  </a:txBody>
                </a:tc>
                <a:tc>
                  <a:txBody>
                    <a:bodyPr/>
                    <a:lstStyle/>
                    <a:p>
                      <a:pPr lvl="0" indent="0" marL="0">
                        <a:buNone/>
                      </a:pPr>
                      <a:r>
                        <a:rPr/>
                        <a:t>Prompting as System Design</a:t>
                      </a:r>
                    </a:p>
                  </a:txBody>
                </a:tc>
                <a:tc>
                  <a:txBody>
                    <a:bodyPr/>
                    <a:lstStyle/>
                    <a:p>
                      <a:pPr lvl="0" indent="0" marL="0">
                        <a:buNone/>
                      </a:pPr>
                      <a:r>
                        <a:rPr/>
                        <a:t>Prompt engineering as probabilistic control; zero and few-shot learning; in-context learning; common failure modes.</a:t>
                      </a:r>
                    </a:p>
                  </a:txBody>
                </a:tc>
              </a:tr>
              <a:tr h="0">
                <a:tc>
                  <a:txBody>
                    <a:bodyPr/>
                    <a:lstStyle/>
                    <a:p>
                      <a:pPr lvl="0" indent="0" marL="0">
                        <a:buNone/>
                      </a:pPr>
                      <a:r>
                        <a:rPr/>
                        <a:t>Prompting and Semantic Geometry</a:t>
                      </a:r>
                    </a:p>
                  </a:txBody>
                </a:tc>
                <a:tc>
                  <a:txBody>
                    <a:bodyPr/>
                    <a:lstStyle/>
                    <a:p>
                      <a:pPr lvl="0" indent="0" marL="0">
                        <a:buNone/>
                      </a:pPr>
                      <a:r>
                        <a:rPr/>
                        <a:t>L3.2</a:t>
                      </a:r>
                    </a:p>
                  </a:txBody>
                </a:tc>
                <a:tc>
                  <a:txBody>
                    <a:bodyPr/>
                    <a:lstStyle/>
                    <a:p>
                      <a:pPr lvl="0" indent="0" marL="0">
                        <a:buNone/>
                      </a:pPr>
                      <a:r>
                        <a:rPr/>
                        <a:t>Tokenization Embeddings and Semantic Geometry</a:t>
                      </a:r>
                    </a:p>
                  </a:txBody>
                </a:tc>
                <a:tc>
                  <a:txBody>
                    <a:bodyPr/>
                    <a:lstStyle/>
                    <a:p>
                      <a:pPr lvl="0" indent="0" marL="0">
                        <a:buNone/>
                      </a:pPr>
                      <a:r>
                        <a:rPr/>
                        <a:t>Subword tokenization; embedding spaces; cosine similarity; semantic neighborhoods; semantic drift.</a:t>
                      </a:r>
                    </a:p>
                  </a:txBody>
                </a:tc>
              </a:tr>
            </a:tbl>
          </a:graphicData>
        </a:graphic>
      </p:graphicFrame>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8C0B0-BBFF-D266-F6CB-C0F9CB82E1CD}"/>
              </a:ext>
            </a:extLst>
          </p:cNvPr>
          <p:cNvSpPr>
            <a:spLocks noGrp="1"/>
          </p:cNvSpPr>
          <p:nvPr>
            <p:ph type="title"/>
          </p:nvPr>
        </p:nvSpPr>
        <p:spPr>
          <a:xfrm>
            <a:off x="839788" y="457200"/>
            <a:ext cx="3932237" cy="1600200"/>
          </a:xfrm>
        </p:spPr>
        <p:txBody>
          <a:bodyPr/>
          <a:lstStyle/>
          <a:p>
            <a:pPr lvl="0" indent="0" marL="0">
              <a:buNone/>
            </a:pPr>
            <a:r>
              <a:rPr/>
              <a:t>From Analytics to AI</a:t>
            </a:r>
          </a:p>
        </p:txBody>
      </p:sp>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Evolution of Decision Support Systems</a:t>
            </a:r>
          </a:p>
        </p:txBody>
      </p:sp>
      <p:pic>
        <p:nvPicPr>
          <p:cNvPr descr="./M01_lecture01_figures/enterpriseai.png" id="0" name="Picture 1"/>
          <p:cNvPicPr>
            <a:picLocks noGrp="1" noChangeAspect="1"/>
          </p:cNvPicPr>
          <p:nvPr/>
        </p:nvPicPr>
        <p:blipFill>
          <a:blip r:embed="rId2"/>
          <a:stretch>
            <a:fillRect/>
          </a:stretch>
        </p:blipFill>
        <p:spPr bwMode="auto">
          <a:xfrm>
            <a:off x="5181600" y="1600200"/>
            <a:ext cx="6172200" cy="3619500"/>
          </a:xfrm>
          <a:prstGeom prst="rect">
            <a:avLst/>
          </a:prstGeom>
          <a:noFill/>
          <a:ln w="9525">
            <a:noFill/>
            <a:headEnd/>
            <a:tailEnd/>
          </a:ln>
        </p:spPr>
      </p:pic>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Types of Decision Support</a:t>
            </a:r>
          </a:p>
        </p:txBody>
      </p:sp>
      <p:pic>
        <p:nvPicPr>
          <p:cNvPr descr="./M01_lecture01_figures/typesofanalytics.png" id="0" name="Picture 1"/>
          <p:cNvPicPr>
            <a:picLocks noGrp="1" noChangeAspect="1"/>
          </p:cNvPicPr>
          <p:nvPr/>
        </p:nvPicPr>
        <p:blipFill>
          <a:blip r:embed="rId2"/>
          <a:stretch>
            <a:fillRect/>
          </a:stretch>
        </p:blipFill>
        <p:spPr bwMode="auto">
          <a:xfrm>
            <a:off x="5181600" y="1054100"/>
            <a:ext cx="6172200" cy="4724400"/>
          </a:xfrm>
          <a:prstGeom prst="rect">
            <a:avLst/>
          </a:prstGeom>
          <a:noFill/>
          <a:ln w="9525">
            <a:noFill/>
            <a:headEnd/>
            <a:tailEnd/>
          </a:ln>
        </p:spPr>
      </p:pic>
    </p:spTree>
  </p:cSl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8C0B0-BBFF-D266-F6CB-C0F9CB82E1CD}"/>
              </a:ext>
            </a:extLst>
          </p:cNvPr>
          <p:cNvSpPr>
            <a:spLocks noGrp="1"/>
          </p:cNvSpPr>
          <p:nvPr>
            <p:ph type="title"/>
          </p:nvPr>
        </p:nvSpPr>
        <p:spPr>
          <a:xfrm>
            <a:off x="839788" y="457200"/>
            <a:ext cx="3932237" cy="1600200"/>
          </a:xfrm>
        </p:spPr>
        <p:txBody>
          <a:bodyPr/>
          <a:lstStyle/>
          <a:p>
            <a:pPr lvl="0" indent="0" marL="0">
              <a:buNone/>
            </a:pPr>
            <a:r>
              <a:rPr/>
              <a:t>Anatomy of Text Mining and Analytics</a:t>
            </a:r>
          </a:p>
        </p:txBody>
      </p:sp>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Sources of data and Information</a:t>
            </a:r>
          </a:p>
          <a:p>
            <a:pPr lvl="0"/>
            <a:r>
              <a:rPr/>
              <a:t>Text Data is a form of unstructured data.</a:t>
            </a:r>
          </a:p>
          <a:p>
            <a:pPr lvl="0"/>
            <a:r>
              <a:rPr/>
              <a:t>Text Data is generated by humans and machines.</a:t>
            </a:r>
          </a:p>
          <a:p>
            <a:pPr lvl="0"/>
            <a:r>
              <a:rPr/>
              <a:t>Text Data is Massive Data</a:t>
            </a:r>
          </a:p>
        </p:txBody>
      </p:sp>
      <p:pic>
        <p:nvPicPr>
          <p:cNvPr descr="./M01_lecture01_figures/what-happens-every-second.gif" id="0" name="Picture 1"/>
          <p:cNvPicPr>
            <a:picLocks noGrp="1" noChangeAspect="1"/>
          </p:cNvPicPr>
          <p:nvPr/>
        </p:nvPicPr>
        <p:blipFill>
          <a:blip r:embed="rId2"/>
          <a:stretch>
            <a:fillRect/>
          </a:stretch>
        </p:blipFill>
        <p:spPr bwMode="auto">
          <a:xfrm>
            <a:off x="5181600" y="1244600"/>
            <a:ext cx="6172200" cy="3810000"/>
          </a:xfrm>
          <a:prstGeom prst="rect">
            <a:avLst/>
          </a:prstGeom>
          <a:noFill/>
          <a:ln w="9525">
            <a:noFill/>
            <a:headEnd/>
            <a:tailEnd/>
          </a:ln>
        </p:spPr>
      </p:pic>
      <p:sp>
        <p:nvSpPr>
          <p:cNvPr id="1" name="TextBox 3"/>
          <p:cNvSpPr txBox="1"/>
          <p:nvPr/>
        </p:nvSpPr>
        <p:spPr>
          <a:xfrm>
            <a:off x="5181600" y="5334000"/>
            <a:ext cx="6172200" cy="508000"/>
          </a:xfrm>
          <a:prstGeom prst="rect">
            <a:avLst/>
          </a:prstGeom>
          <a:noFill/>
        </p:spPr>
        <p:txBody>
          <a:bodyPr/>
          <a:lstStyle/>
          <a:p>
            <a:pPr lvl="0" indent="0" marL="0" algn="ctr">
              <a:buNone/>
            </a:pPr>
            <a:r>
              <a:rPr b="1"/>
              <a:t>Figure</a:t>
            </a:r>
            <a:r>
              <a:rPr/>
              <a:t> 2</a:t>
            </a:r>
            <a:r>
              <a:rPr b="1"/>
              <a:t>.</a:t>
            </a:r>
            <a:r>
              <a:rPr/>
              <a:t> World in Data</a:t>
            </a:r>
          </a:p>
        </p:txBody>
      </p:sp>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Information Backbone</a:t>
            </a:r>
          </a:p>
        </p:txBody>
      </p:sp>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indent="0" marL="0">
              <a:buNone/>
            </a:pPr>
            <a:r>
              <a:rPr/>
              <a:t>All Information is stored in the form of data. Data is the backbone of information systems.</a:t>
            </a:r>
          </a:p>
          <a:p>
            <a:pPr lvl="0"/>
            <a:r>
              <a:rPr/>
              <a:t>In general Web Architecture drives this connection from the user to the data.</a:t>
            </a:r>
          </a:p>
          <a:p>
            <a:pPr lvl="0"/>
            <a:r>
              <a:rPr/>
              <a:t>Typically, a web application architecture diagram comprises three core components:</a:t>
            </a:r>
          </a:p>
          <a:p>
            <a:pPr lvl="1"/>
            <a:r>
              <a:rPr/>
              <a:t>Presentation layer / Client Layer</a:t>
            </a:r>
          </a:p>
          <a:p>
            <a:pPr lvl="1"/>
            <a:r>
              <a:rPr/>
              <a:t>Application Layer / Business Layer</a:t>
            </a:r>
          </a:p>
          <a:p>
            <a:pPr lvl="1"/>
            <a:r>
              <a:rPr/>
              <a:t>Data Layer</a:t>
            </a:r>
          </a:p>
        </p:txBody>
      </p:sp>
      <p:pic>
        <p:nvPicPr>
          <p:cNvPr descr="./M01_lecture01_figures/web_architecture.png" id="0" name="Picture 1"/>
          <p:cNvPicPr>
            <a:picLocks noGrp="1" noChangeAspect="1"/>
          </p:cNvPicPr>
          <p:nvPr/>
        </p:nvPicPr>
        <p:blipFill>
          <a:blip r:embed="rId2"/>
          <a:stretch>
            <a:fillRect/>
          </a:stretch>
        </p:blipFill>
        <p:spPr bwMode="auto">
          <a:xfrm>
            <a:off x="6870700" y="1816100"/>
            <a:ext cx="3771900" cy="3835400"/>
          </a:xfrm>
          <a:prstGeom prst="rect">
            <a:avLst/>
          </a:prstGeom>
          <a:noFill/>
          <a:ln w="9525">
            <a:noFill/>
            <a:headEnd/>
            <a:tailEnd/>
          </a:ln>
        </p:spPr>
      </p:pic>
      <p:sp>
        <p:nvSpPr>
          <p:cNvPr id="1" name="TextBox 3"/>
          <p:cNvSpPr txBox="1"/>
          <p:nvPr/>
        </p:nvSpPr>
        <p:spPr>
          <a:xfrm>
            <a:off x="6172200" y="5651500"/>
            <a:ext cx="5181600" cy="508000"/>
          </a:xfrm>
          <a:prstGeom prst="rect">
            <a:avLst/>
          </a:prstGeom>
          <a:noFill/>
        </p:spPr>
        <p:txBody>
          <a:bodyPr/>
          <a:lstStyle/>
          <a:p>
            <a:pPr lvl="0" indent="0" marL="0" algn="ctr">
              <a:buNone/>
            </a:pPr>
            <a:r>
              <a:rPr b="1"/>
              <a:t>Figure</a:t>
            </a:r>
            <a:r>
              <a:rPr/>
              <a:t> 3</a:t>
            </a:r>
            <a:r>
              <a:rPr b="1"/>
              <a:t>.</a:t>
            </a:r>
            <a:r>
              <a:rPr/>
              <a:t> Web Architecture</a:t>
            </a:r>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Massive Data Analytics</a:t>
            </a:r>
          </a:p>
          <a:p>
            <a:pPr lvl="0" indent="0" marL="1270000">
              <a:buNone/>
            </a:pPr>
            <a:r>
              <a:rPr sz="2000" b="1"/>
              <a:t>Note</a:t>
            </a:r>
          </a:p>
          <a:p>
            <a:pPr lvl="0" indent="0" marL="1270000">
              <a:buNone/>
            </a:pPr>
            <a:r>
              <a:rPr sz="2000"/>
              <a:t>Massive Data Analytics is the process of analyzing large data sets generated by social, business, operations, or technical activities to uncover hidden patterns, unknown correlations, market trends, customer preferences, and other useful business information (Shroff 2010).</a:t>
            </a:r>
          </a:p>
        </p:txBody>
      </p:sp>
    </p:spTree>
  </p:cSl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Behavioral data on people’s interactions with websites, mobile apps, and other physical and digital experiences</a:t>
            </a:r>
          </a:p>
          <a:p>
            <a:pPr lvl="0"/>
            <a:r>
              <a:rPr/>
              <a:t>Transactional data</a:t>
            </a:r>
          </a:p>
          <a:p>
            <a:pPr lvl="0"/>
            <a:r>
              <a:rPr/>
              <a:t>Social media data</a:t>
            </a:r>
          </a:p>
          <a:p>
            <a:pPr lvl="0"/>
            <a:r>
              <a:rPr/>
              <a:t>Metadata about interactions</a:t>
            </a:r>
          </a:p>
          <a:p>
            <a:pPr lvl="0"/>
            <a:r>
              <a:rPr/>
              <a:t>Data/Metadata related to the events, clicks</a:t>
            </a:r>
          </a:p>
        </p:txBody>
      </p:sp>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a:r>
              <a:rPr/>
              <a:t>Assists companies in creating value by improving revenue or reducing cost.</a:t>
            </a:r>
          </a:p>
          <a:p>
            <a:pPr lvl="0"/>
            <a:r>
              <a:rPr/>
              <a:t>Assists companies in gaining a deeper understanding of their customers by analyzing their online behavior.</a:t>
            </a:r>
          </a:p>
          <a:p>
            <a:pPr lvl="0"/>
            <a:r>
              <a:rPr/>
              <a:t>Provides insights for making decisions related to business planning, performance and strategy</a:t>
            </a:r>
          </a:p>
          <a:p>
            <a:pPr lvl="0"/>
            <a:r>
              <a:rPr/>
              <a:t>Informs predictive modeling, testing, optimization, market research, etc.</a:t>
            </a:r>
          </a:p>
        </p:txBody>
      </p:sp>
    </p:spTree>
  </p:cSl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Big Data Analytics Process</a:t>
            </a:r>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M01_lecture01_figures/analytics-funnel.png" id="0" name="Picture 1"/>
          <p:cNvPicPr>
            <a:picLocks noGrp="1" noChangeAspect="1"/>
          </p:cNvPicPr>
          <p:nvPr/>
        </p:nvPicPr>
        <p:blipFill>
          <a:blip r:embed="rId2"/>
          <a:stretch>
            <a:fillRect/>
          </a:stretch>
        </p:blipFill>
        <p:spPr bwMode="auto">
          <a:xfrm>
            <a:off x="838200" y="2425700"/>
            <a:ext cx="5181600" cy="3124200"/>
          </a:xfrm>
          <a:prstGeom prst="rect">
            <a:avLst/>
          </a:prstGeom>
          <a:noFill/>
          <a:ln w="9525">
            <a:noFill/>
            <a:headEnd/>
            <a:tailEnd/>
          </a:ln>
        </p:spPr>
      </p:pic>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a:r>
              <a:rPr/>
              <a:t>Data Collection: Data is collected from various sources such as websites, social media, mobile apps, etc. by web scraping or using APIs.</a:t>
            </a:r>
          </a:p>
          <a:p>
            <a:pPr lvl="0"/>
            <a:r>
              <a:rPr/>
              <a:t>Data Exploration: Data is explored to identify patterns, trends, and relationships. It is processed and analyzed to generate meaningful insights</a:t>
            </a:r>
          </a:p>
          <a:p>
            <a:pPr lvl="0"/>
            <a:r>
              <a:rPr/>
              <a:t>Analysis &amp; Visualization: Exploring the data and variables will provide us with characteristics of the data.</a:t>
            </a:r>
          </a:p>
          <a:p>
            <a:pPr lvl="0"/>
            <a:r>
              <a:rPr/>
              <a:t>Synthesis and Enhancement: Upon analysis, we will eb presented with recommendations to enhance the “process”.</a:t>
            </a:r>
          </a:p>
          <a:p>
            <a:pPr lvl="0"/>
            <a:r>
              <a:rPr/>
              <a:t>Implementation: Once a recommendation is accepted the change needs to be implemented.</a:t>
            </a:r>
          </a:p>
          <a:p>
            <a:pPr lvl="0"/>
            <a:r>
              <a:rPr/>
              <a:t>Monitoring: The process is monitored to ensure that the change is effective.</a:t>
            </a:r>
          </a:p>
        </p:txBody>
      </p:sp>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Analytics Ecosystem</a:t>
            </a:r>
          </a:p>
        </p:txBody>
      </p:sp>
      <p:pic>
        <p:nvPicPr>
          <p:cNvPr descr="./M01_lecture01_figures/analytics-ecosystem.png" id="0" name="Picture 1"/>
          <p:cNvPicPr>
            <a:picLocks noGrp="1" noChangeAspect="1"/>
          </p:cNvPicPr>
          <p:nvPr/>
        </p:nvPicPr>
        <p:blipFill>
          <a:blip r:embed="rId2"/>
          <a:stretch>
            <a:fillRect/>
          </a:stretch>
        </p:blipFill>
        <p:spPr bwMode="auto">
          <a:xfrm>
            <a:off x="5181600" y="1905000"/>
            <a:ext cx="6172200" cy="29972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Course Schedule (tentative)</a:t>
            </a:r>
          </a:p>
        </p:txBody>
      </p:sp>
      <p:graphicFrame>
        <p:nvGraphicFramePr>
          <p:cNvPr id="6" name="Content Placeholder 5"/>
          <p:cNvGraphicFramePr>
            <a:graphicFrameLocks noGrp="1"/>
          </p:cNvGraphicFramePr>
          <p:nvPr>
            <p:ph idx="1"/>
          </p:nvPr>
        </p:nvGraphicFramePr>
        <p:xfrm>
          <a:off x="5181600" y="977900"/>
          <a:ext cx="6172200" cy="4864100"/>
        </p:xfrm>
        <a:graphic>
          <a:graphicData uri="http://schemas.openxmlformats.org/drawingml/2006/table">
            <a:tbl>
              <a:tblPr firstRow="1" bandRow="1">
                <a:tableStyleId>{5C22544A-7EE6-4342-B048-85BDC9FD1C3A}</a:tableStyleId>
              </a:tblPr>
              <a:tblGrid>
                <a:gridCol w="1536700"/>
                <a:gridCol w="1536700"/>
                <a:gridCol w="1536700"/>
                <a:gridCol w="1536700"/>
              </a:tblGrid>
              <a:tr h="0">
                <a:tc>
                  <a:txBody>
                    <a:bodyPr/>
                    <a:lstStyle/>
                    <a:p>
                      <a:pPr lvl="0" indent="0" marL="0">
                        <a:buNone/>
                      </a:pPr>
                      <a:r>
                        <a:rPr/>
                        <a:t>Module Name</a:t>
                      </a:r>
                    </a:p>
                  </a:txBody>
                  <a:tcPr/>
                </a:tc>
                <a:tc>
                  <a:txBody>
                    <a:bodyPr/>
                    <a:lstStyle/>
                    <a:p>
                      <a:pPr lvl="0" indent="0" marL="0">
                        <a:buNone/>
                      </a:pPr>
                      <a:r>
                        <a:rPr/>
                        <a:t>Lecture</a:t>
                      </a:r>
                    </a:p>
                  </a:txBody>
                  <a:tcPr/>
                </a:tc>
                <a:tc>
                  <a:txBody>
                    <a:bodyPr/>
                    <a:lstStyle/>
                    <a:p>
                      <a:pPr lvl="0" indent="0" marL="0">
                        <a:buNone/>
                      </a:pPr>
                      <a:r>
                        <a:rPr/>
                        <a:t>Title</a:t>
                      </a:r>
                    </a:p>
                  </a:txBody>
                  <a:tcPr/>
                </a:tc>
                <a:tc>
                  <a:txBody>
                    <a:bodyPr/>
                    <a:lstStyle/>
                    <a:p>
                      <a:pPr lvl="0" indent="0" marL="0">
                        <a:buNone/>
                      </a:pPr>
                      <a:r>
                        <a:rPr/>
                        <a:t>Description</a:t>
                      </a:r>
                    </a:p>
                  </a:txBody>
                  <a:tcPr/>
                </a:tc>
              </a:tr>
              <a:tr h="0">
                <a:tc>
                  <a:txBody>
                    <a:bodyPr/>
                    <a:lstStyle/>
                    <a:p>
                      <a:pPr lvl="0" indent="0" marL="0">
                        <a:buNone/>
                      </a:pPr>
                      <a:r>
                        <a:rPr/>
                        <a:t>Model Architectures</a:t>
                      </a:r>
                    </a:p>
                  </a:txBody>
                </a:tc>
                <a:tc>
                  <a:txBody>
                    <a:bodyPr/>
                    <a:lstStyle/>
                    <a:p>
                      <a:pPr lvl="0" indent="0" marL="0">
                        <a:buNone/>
                      </a:pPr>
                      <a:r>
                        <a:rPr/>
                        <a:t>L4.1</a:t>
                      </a:r>
                    </a:p>
                  </a:txBody>
                </a:tc>
                <a:tc>
                  <a:txBody>
                    <a:bodyPr/>
                    <a:lstStyle/>
                    <a:p>
                      <a:pPr lvl="0" indent="0" marL="0">
                        <a:buNone/>
                      </a:pPr>
                      <a:r>
                        <a:rPr/>
                        <a:t>Transformers Attention and Context</a:t>
                      </a:r>
                    </a:p>
                  </a:txBody>
                </a:tc>
                <a:tc>
                  <a:txBody>
                    <a:bodyPr/>
                    <a:lstStyle/>
                    <a:p>
                      <a:pPr lvl="0" indent="0" marL="0">
                        <a:buNone/>
                      </a:pPr>
                      <a:r>
                        <a:rPr/>
                        <a:t>Self-attention; positional encoding; scaling intuition; why transformers replaced RNNs and LSTMs.</a:t>
                      </a:r>
                    </a:p>
                  </a:txBody>
                </a:tc>
              </a:tr>
              <a:tr h="0">
                <a:tc>
                  <a:txBody>
                    <a:bodyPr/>
                    <a:lstStyle/>
                    <a:p>
                      <a:pPr lvl="0" indent="0" marL="0">
                        <a:buNone/>
                      </a:pPr>
                      <a:r>
                        <a:rPr/>
                        <a:t>Model Architectures</a:t>
                      </a:r>
                    </a:p>
                  </a:txBody>
                </a:tc>
                <a:tc>
                  <a:txBody>
                    <a:bodyPr/>
                    <a:lstStyle/>
                    <a:p>
                      <a:pPr lvl="0" indent="0" marL="0">
                        <a:buNone/>
                      </a:pPr>
                      <a:r>
                        <a:rPr/>
                        <a:t>L4.2</a:t>
                      </a:r>
                    </a:p>
                  </a:txBody>
                </a:tc>
                <a:tc>
                  <a:txBody>
                    <a:bodyPr/>
                    <a:lstStyle/>
                    <a:p>
                      <a:pPr lvl="0" indent="0" marL="0">
                        <a:buNone/>
                      </a:pPr>
                      <a:r>
                        <a:rPr/>
                        <a:t>Training Paradigms and Fine-Tuning Pipelines</a:t>
                      </a:r>
                    </a:p>
                  </a:txBody>
                </a:tc>
                <a:tc>
                  <a:txBody>
                    <a:bodyPr/>
                    <a:lstStyle/>
                    <a:p>
                      <a:pPr lvl="0" indent="0" marL="0">
                        <a:buNone/>
                      </a:pPr>
                      <a:r>
                        <a:rPr/>
                        <a:t>Pretraining versus fine-tuning; instruction tuning; dataset formatting; overfitting and data leakage risks.</a:t>
                      </a:r>
                    </a:p>
                  </a:txBody>
                </a:tc>
              </a:tr>
              <a:tr h="0">
                <a:tc>
                  <a:txBody>
                    <a:bodyPr/>
                    <a:lstStyle/>
                    <a:p>
                      <a:pPr lvl="0" indent="0" marL="0">
                        <a:buNone/>
                      </a:pPr>
                      <a:r>
                        <a:rPr/>
                        <a:t>Retrieval and Grounded Generation</a:t>
                      </a:r>
                    </a:p>
                  </a:txBody>
                </a:tc>
                <a:tc>
                  <a:txBody>
                    <a:bodyPr/>
                    <a:lstStyle/>
                    <a:p>
                      <a:pPr lvl="0" indent="0" marL="0">
                        <a:buNone/>
                      </a:pPr>
                      <a:r>
                        <a:rPr/>
                        <a:t>L5.1</a:t>
                      </a:r>
                    </a:p>
                  </a:txBody>
                </a:tc>
                <a:tc>
                  <a:txBody>
                    <a:bodyPr/>
                    <a:lstStyle/>
                    <a:p>
                      <a:pPr lvl="0" indent="0" marL="0">
                        <a:buNone/>
                      </a:pPr>
                      <a:r>
                        <a:rPr/>
                        <a:t>Retrieval Augmented Generation Concepts</a:t>
                      </a:r>
                    </a:p>
                  </a:txBody>
                </a:tc>
                <a:tc>
                  <a:txBody>
                    <a:bodyPr/>
                    <a:lstStyle/>
                    <a:p>
                      <a:pPr lvl="0" indent="0" marL="0">
                        <a:buNone/>
                      </a:pPr>
                      <a:r>
                        <a:rPr/>
                        <a:t>Chunking and indexing; embedding-based retrieval; grounding strategies; hallucination risks.</a:t>
                      </a:r>
                    </a:p>
                  </a:txBody>
                </a:tc>
              </a:tr>
              <a:tr h="0">
                <a:tc>
                  <a:txBody>
                    <a:bodyPr/>
                    <a:lstStyle/>
                    <a:p>
                      <a:pPr lvl="0" indent="0" marL="0">
                        <a:buNone/>
                      </a:pPr>
                      <a:r>
                        <a:rPr/>
                        <a:t>Retrieval and Grounded Generation</a:t>
                      </a:r>
                    </a:p>
                  </a:txBody>
                </a:tc>
                <a:tc>
                  <a:txBody>
                    <a:bodyPr/>
                    <a:lstStyle/>
                    <a:p>
                      <a:pPr lvl="0" indent="0" marL="0">
                        <a:buNone/>
                      </a:pPr>
                      <a:r>
                        <a:rPr/>
                        <a:t>L5.2</a:t>
                      </a:r>
                    </a:p>
                  </a:txBody>
                </a:tc>
                <a:tc>
                  <a:txBody>
                    <a:bodyPr/>
                    <a:lstStyle/>
                    <a:p>
                      <a:pPr lvl="0" indent="0" marL="0">
                        <a:buNone/>
                      </a:pPr>
                      <a:r>
                        <a:rPr/>
                        <a:t>Designing Retrieval-Augmented Pipelines</a:t>
                      </a:r>
                    </a:p>
                  </a:txBody>
                </a:tc>
                <a:tc>
                  <a:txBody>
                    <a:bodyPr/>
                    <a:lstStyle/>
                    <a:p>
                      <a:pPr lvl="0" indent="0" marL="0">
                        <a:buNone/>
                      </a:pPr>
                      <a:r>
                        <a:rPr/>
                        <a:t>End-to-end retrieval-augmented workflows; query design; citation tracing; system limitations.</a:t>
                      </a:r>
                    </a:p>
                  </a:txBody>
                </a:tc>
              </a:tr>
              <a:tr h="0">
                <a:tc>
                  <a:txBody>
                    <a:bodyPr/>
                    <a:lstStyle/>
                    <a:p>
                      <a:pPr lvl="0" indent="0" marL="0">
                        <a:buNone/>
                      </a:pPr>
                      <a:r>
                        <a:rPr/>
                        <a:t>Adaptation and Insight</a:t>
                      </a:r>
                    </a:p>
                  </a:txBody>
                </a:tc>
                <a:tc>
                  <a:txBody>
                    <a:bodyPr/>
                    <a:lstStyle/>
                    <a:p>
                      <a:pPr lvl="0" indent="0" marL="0">
                        <a:buNone/>
                      </a:pPr>
                      <a:r>
                        <a:rPr/>
                        <a:t>L6.1</a:t>
                      </a:r>
                    </a:p>
                  </a:txBody>
                </a:tc>
                <a:tc>
                  <a:txBody>
                    <a:bodyPr/>
                    <a:lstStyle/>
                    <a:p>
                      <a:pPr lvl="0" indent="0" marL="0">
                        <a:buNone/>
                      </a:pPr>
                      <a:r>
                        <a:rPr/>
                        <a:t>Efficient Adaptation LoRA QLoRA and PEFT</a:t>
                      </a:r>
                    </a:p>
                  </a:txBody>
                </a:tc>
                <a:tc>
                  <a:txBody>
                    <a:bodyPr/>
                    <a:lstStyle/>
                    <a:p>
                      <a:pPr lvl="0" indent="0" marL="0">
                        <a:buNone/>
                      </a:pPr>
                      <a:r>
                        <a:rPr/>
                        <a:t>Parameter-efficient fine-tuning; tradeoffs between prompting retrieval and adaptation; cost governance.</a:t>
                      </a:r>
                    </a:p>
                  </a:txBody>
                </a:tc>
              </a:tr>
              <a:tr h="0">
                <a:tc>
                  <a:txBody>
                    <a:bodyPr/>
                    <a:lstStyle/>
                    <a:p>
                      <a:pPr lvl="0" indent="0" marL="0">
                        <a:buNone/>
                      </a:pPr>
                      <a:r>
                        <a:rPr/>
                        <a:t>Adaptation and Insight</a:t>
                      </a:r>
                    </a:p>
                  </a:txBody>
                </a:tc>
                <a:tc>
                  <a:txBody>
                    <a:bodyPr/>
                    <a:lstStyle/>
                    <a:p>
                      <a:pPr lvl="0" indent="0" marL="0">
                        <a:buNone/>
                      </a:pPr>
                      <a:r>
                        <a:rPr/>
                        <a:t>L6.2</a:t>
                      </a:r>
                    </a:p>
                  </a:txBody>
                </a:tc>
                <a:tc>
                  <a:txBody>
                    <a:bodyPr/>
                    <a:lstStyle/>
                    <a:p>
                      <a:pPr lvl="0" indent="0" marL="0">
                        <a:buNone/>
                      </a:pPr>
                      <a:r>
                        <a:rPr/>
                        <a:t>Semantic Search Clustering and Change Detection</a:t>
                      </a:r>
                    </a:p>
                  </a:txBody>
                </a:tc>
                <a:tc>
                  <a:txBody>
                    <a:bodyPr/>
                    <a:lstStyle/>
                    <a:p>
                      <a:pPr lvl="0" indent="0" marL="0">
                        <a:buNone/>
                      </a:pPr>
                      <a:r>
                        <a:rPr/>
                        <a:t>Embedding-based clustering; similarity search; longitudinal semantic analysis across document collections.</a:t>
                      </a:r>
                    </a:p>
                  </a:txBody>
                </a:tc>
              </a:tr>
              <a:tr h="0">
                <a:tc>
                  <a:txBody>
                    <a:bodyPr/>
                    <a:lstStyle/>
                    <a:p>
                      <a:pPr lvl="0" indent="0" marL="0">
                        <a:buNone/>
                      </a:pPr>
                      <a:r>
                        <a:rPr/>
                        <a:t>Context and Multimodality</a:t>
                      </a:r>
                    </a:p>
                  </a:txBody>
                </a:tc>
                <a:tc>
                  <a:txBody>
                    <a:bodyPr/>
                    <a:lstStyle/>
                    <a:p>
                      <a:pPr lvl="0" indent="0" marL="0">
                        <a:buNone/>
                      </a:pPr>
                      <a:r>
                        <a:rPr/>
                        <a:t>L7.1</a:t>
                      </a:r>
                    </a:p>
                  </a:txBody>
                </a:tc>
                <a:tc>
                  <a:txBody>
                    <a:bodyPr/>
                    <a:lstStyle/>
                    <a:p>
                      <a:pPr lvl="0" indent="0" marL="0">
                        <a:buNone/>
                      </a:pPr>
                      <a:r>
                        <a:rPr/>
                        <a:t>Context Windows Memory and Compression</a:t>
                      </a:r>
                    </a:p>
                  </a:txBody>
                </a:tc>
                <a:tc>
                  <a:txBody>
                    <a:bodyPr/>
                    <a:lstStyle/>
                    <a:p>
                      <a:pPr lvl="0" indent="0" marL="0">
                        <a:buNone/>
                      </a:pPr>
                      <a:r>
                        <a:rPr/>
                        <a:t>Context limits; summarization; caching; memory strategies for long documents.</a:t>
                      </a:r>
                    </a:p>
                  </a:txBody>
                </a:tc>
              </a:tr>
              <a:tr h="0">
                <a:tc>
                  <a:txBody>
                    <a:bodyPr/>
                    <a:lstStyle/>
                    <a:p>
                      <a:pPr lvl="0" indent="0" marL="0">
                        <a:buNone/>
                      </a:pPr>
                      <a:r>
                        <a:rPr/>
                        <a:t>Context and Multimodality</a:t>
                      </a:r>
                    </a:p>
                  </a:txBody>
                </a:tc>
                <a:tc>
                  <a:txBody>
                    <a:bodyPr/>
                    <a:lstStyle/>
                    <a:p>
                      <a:pPr lvl="0" indent="0" marL="0">
                        <a:buNone/>
                      </a:pPr>
                      <a:r>
                        <a:rPr/>
                        <a:t>L7.2</a:t>
                      </a:r>
                    </a:p>
                  </a:txBody>
                </a:tc>
                <a:tc>
                  <a:txBody>
                    <a:bodyPr/>
                    <a:lstStyle/>
                    <a:p>
                      <a:pPr lvl="0" indent="0" marL="0">
                        <a:buNone/>
                      </a:pPr>
                      <a:r>
                        <a:rPr/>
                        <a:t>Multimodal Generative Models and Structured Data</a:t>
                      </a:r>
                    </a:p>
                  </a:txBody>
                </a:tc>
                <a:tc>
                  <a:txBody>
                    <a:bodyPr/>
                    <a:lstStyle/>
                    <a:p>
                      <a:pPr lvl="0" indent="0" marL="0">
                        <a:buNone/>
                      </a:pPr>
                      <a:r>
                        <a:rPr/>
                        <a:t>Vision-language models; multimodal inputs; tables figures and structured representations; enterprise use cases.</a:t>
                      </a:r>
                    </a:p>
                  </a:txBody>
                </a:tc>
              </a:tr>
            </a:tbl>
          </a:graphicData>
        </a:graphic>
      </p:graphicFrame>
    </p:spTree>
  </p:cSl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pPr lvl="0" indent="0" marL="0">
              <a:buNone/>
            </a:pPr>
            <a:r>
              <a:rPr/>
              <a:t>Data Collection and Acquisition</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Data Collection and Acquisition</a:t>
            </a:r>
          </a:p>
        </p:txBody>
      </p:sp>
    </p:spTree>
  </p:cSl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M01_lecture01_figures/analytics-funnel-big-data.png" id="0" name="Picture 1"/>
          <p:cNvPicPr>
            <a:picLocks noGrp="1" noChangeAspect="1"/>
          </p:cNvPicPr>
          <p:nvPr/>
        </p:nvPicPr>
        <p:blipFill>
          <a:blip r:embed="rId2"/>
          <a:stretch>
            <a:fillRect/>
          </a:stretch>
        </p:blipFill>
        <p:spPr bwMode="auto">
          <a:xfrm>
            <a:off x="2501900" y="1816100"/>
            <a:ext cx="1866900" cy="4343400"/>
          </a:xfrm>
          <a:prstGeom prst="rect">
            <a:avLst/>
          </a:prstGeom>
          <a:noFill/>
          <a:ln w="9525">
            <a:noFill/>
            <a:headEnd/>
            <a:tailEnd/>
          </a:ln>
        </p:spPr>
      </p:pic>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a:r>
              <a:rPr/>
              <a:t>Early Web Analytics:</a:t>
            </a:r>
          </a:p>
          <a:p>
            <a:pPr lvl="1"/>
            <a:r>
              <a:rPr/>
              <a:t>Initial tools analyzed server logs, which tracked details such as the host requesting a webpage.</a:t>
            </a:r>
          </a:p>
          <a:p>
            <a:pPr lvl="1"/>
            <a:r>
              <a:rPr/>
              <a:t>WebTrends: A popular tool for measuring website “hits” (visitor count).</a:t>
            </a:r>
          </a:p>
          <a:p>
            <a:pPr lvl="0"/>
            <a:r>
              <a:rPr/>
              <a:t>Modern Challenges:</a:t>
            </a:r>
          </a:p>
          <a:p>
            <a:pPr lvl="1"/>
            <a:r>
              <a:rPr/>
              <a:t>Understanding detailed user interactions beyond text-based content.</a:t>
            </a:r>
          </a:p>
          <a:p>
            <a:pPr lvl="1"/>
            <a:r>
              <a:rPr/>
              <a:t>Key considerations: Collecting fine-grained user interaction data.</a:t>
            </a:r>
          </a:p>
          <a:p>
            <a:pPr lvl="0"/>
            <a:r>
              <a:rPr/>
              <a:t>Collecting User Interaction Data:</a:t>
            </a:r>
          </a:p>
          <a:p>
            <a:pPr lvl="1"/>
            <a:r>
              <a:rPr/>
              <a:t>Early 2000s: Companies began using JavaScript to capture user interactions via browsers.</a:t>
            </a:r>
          </a:p>
          <a:p>
            <a:pPr lvl="1"/>
            <a:r>
              <a:rPr/>
              <a:t>Urchin: Acquired by Google in 2005, forming the basis of </a:t>
            </a:r>
            <a:r>
              <a:rPr b="1"/>
              <a:t>Google Analytics</a:t>
            </a:r>
            <a:r>
              <a:rPr/>
              <a:t>.</a:t>
            </a:r>
          </a:p>
          <a:p>
            <a:pPr lvl="1"/>
            <a:r>
              <a:rPr/>
              <a:t>JavaScript: Enables programs to execute in browsers and collect client-side data.</a:t>
            </a:r>
          </a:p>
        </p:txBody>
      </p:sp>
    </p:spTree>
  </p:cSl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Cloud Platforms</a:t>
            </a:r>
          </a:p>
        </p:txBody>
      </p:sp>
    </p:spTree>
  </p:cSl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M01_lecture01_figures/cloud-platforms.jpeg" id="0" name="Picture 1"/>
          <p:cNvPicPr>
            <a:picLocks noGrp="1" noChangeAspect="1"/>
          </p:cNvPicPr>
          <p:nvPr/>
        </p:nvPicPr>
        <p:blipFill>
          <a:blip r:embed="rId2"/>
          <a:stretch>
            <a:fillRect/>
          </a:stretch>
        </p:blipFill>
        <p:spPr bwMode="auto">
          <a:xfrm>
            <a:off x="838200" y="2260600"/>
            <a:ext cx="5181600" cy="3454400"/>
          </a:xfrm>
          <a:prstGeom prst="rect">
            <a:avLst/>
          </a:prstGeom>
          <a:noFill/>
          <a:ln w="9525">
            <a:noFill/>
            <a:headEnd/>
            <a:tailEnd/>
          </a:ln>
        </p:spPr>
      </p:pic>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a:r>
              <a:rPr/>
              <a:t>Amazon Web Services (AWS): Provides scalable cloud solutions for data storage, analytics, and AI services.</a:t>
            </a:r>
          </a:p>
          <a:p>
            <a:pPr lvl="0"/>
            <a:r>
              <a:rPr/>
              <a:t>Google Cloud Platform (GCP): Offers services like BigQuery and AI-based analytics for large-scale data analysis.</a:t>
            </a:r>
          </a:p>
          <a:p>
            <a:pPr lvl="0"/>
            <a:r>
              <a:rPr/>
              <a:t>Microsoft Azure: Features cloud-based data solutions, including Azure Data Lake and machine learning tools.</a:t>
            </a:r>
          </a:p>
          <a:p>
            <a:pPr lvl="0"/>
            <a:r>
              <a:rPr/>
              <a:t>IBM Cloud: Provides enterprise cloud solutions with integrated AI and analytics.</a:t>
            </a:r>
          </a:p>
          <a:p>
            <a:pPr lvl="0"/>
            <a:r>
              <a:rPr/>
              <a:t>Oracle Cloud: Focuses on cloud databases and scalable cloud infrastructure.</a:t>
            </a:r>
          </a:p>
        </p:txBody>
      </p:sp>
    </p:spTree>
  </p:cSl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Data Collection Methods</a:t>
            </a:r>
          </a:p>
        </p:txBody>
      </p:sp>
      <p:graphicFrame>
        <p:nvGraphicFramePr>
          <p:cNvPr id="6" name="Content Placeholder 5"/>
          <p:cNvGraphicFramePr>
            <a:graphicFrameLocks noGrp="1"/>
          </p:cNvGraphicFramePr>
          <p:nvPr>
            <p:ph idx="1"/>
          </p:nvPr>
        </p:nvGraphicFramePr>
        <p:xfrm>
          <a:off x="5181600" y="977900"/>
          <a:ext cx="6172200" cy="4864100"/>
        </p:xfrm>
        <a:graphic>
          <a:graphicData uri="http://schemas.openxmlformats.org/drawingml/2006/table">
            <a:tbl>
              <a:tblPr firstRow="1" bandRow="1">
                <a:tableStyleId>{5C22544A-7EE6-4342-B048-85BDC9FD1C3A}</a:tableStyleId>
              </a:tblPr>
              <a:tblGrid>
                <a:gridCol w="2057400"/>
                <a:gridCol w="2057400"/>
                <a:gridCol w="2057400"/>
              </a:tblGrid>
              <a:tr h="0">
                <a:tc>
                  <a:txBody>
                    <a:bodyPr/>
                    <a:lstStyle/>
                    <a:p>
                      <a:pPr lvl="0" indent="0" marL="0" algn="l">
                        <a:buNone/>
                      </a:pPr>
                      <a:r>
                        <a:rPr/>
                        <a:t>Points</a:t>
                      </a:r>
                    </a:p>
                  </a:txBody>
                  <a:tcPr/>
                </a:tc>
                <a:tc>
                  <a:txBody>
                    <a:bodyPr/>
                    <a:lstStyle/>
                    <a:p>
                      <a:pPr lvl="0" indent="0" marL="0" algn="l">
                        <a:buNone/>
                      </a:pPr>
                      <a:r>
                        <a:rPr/>
                        <a:t>Primary Data</a:t>
                      </a:r>
                    </a:p>
                  </a:txBody>
                  <a:tcPr/>
                </a:tc>
                <a:tc>
                  <a:txBody>
                    <a:bodyPr/>
                    <a:lstStyle/>
                    <a:p>
                      <a:pPr lvl="0" indent="0" marL="0" algn="l">
                        <a:buNone/>
                      </a:pPr>
                      <a:r>
                        <a:rPr/>
                        <a:t>Secondary Data</a:t>
                      </a:r>
                    </a:p>
                  </a:txBody>
                  <a:tcPr/>
                </a:tc>
              </a:tr>
              <a:tr h="0">
                <a:tc>
                  <a:txBody>
                    <a:bodyPr/>
                    <a:lstStyle/>
                    <a:p>
                      <a:pPr lvl="0" indent="0" marL="0" algn="l">
                        <a:buNone/>
                      </a:pPr>
                      <a:r>
                        <a:rPr/>
                        <a:t>Meaning</a:t>
                      </a:r>
                    </a:p>
                  </a:txBody>
                </a:tc>
                <a:tc>
                  <a:txBody>
                    <a:bodyPr/>
                    <a:lstStyle/>
                    <a:p>
                      <a:pPr lvl="0" indent="0" marL="0" algn="l">
                        <a:buNone/>
                      </a:pPr>
                      <a:r>
                        <a:rPr/>
                        <a:t>Data collected by researcher himself</a:t>
                      </a:r>
                    </a:p>
                  </a:txBody>
                </a:tc>
                <a:tc>
                  <a:txBody>
                    <a:bodyPr/>
                    <a:lstStyle/>
                    <a:p>
                      <a:pPr lvl="0" indent="0" marL="0" algn="l">
                        <a:buNone/>
                      </a:pPr>
                      <a:r>
                        <a:rPr/>
                        <a:t>Data collected by other persons.</a:t>
                      </a:r>
                    </a:p>
                  </a:txBody>
                </a:tc>
              </a:tr>
              <a:tr h="0">
                <a:tc>
                  <a:txBody>
                    <a:bodyPr/>
                    <a:lstStyle/>
                    <a:p>
                      <a:pPr lvl="0" indent="0" marL="0" algn="l">
                        <a:buNone/>
                      </a:pPr>
                      <a:r>
                        <a:rPr/>
                        <a:t>Originality</a:t>
                      </a:r>
                    </a:p>
                  </a:txBody>
                </a:tc>
                <a:tc>
                  <a:txBody>
                    <a:bodyPr/>
                    <a:lstStyle/>
                    <a:p>
                      <a:pPr lvl="0" indent="0" marL="0" algn="l">
                        <a:buNone/>
                      </a:pPr>
                      <a:r>
                        <a:rPr/>
                        <a:t>Original or unique information</a:t>
                      </a:r>
                    </a:p>
                  </a:txBody>
                </a:tc>
                <a:tc>
                  <a:txBody>
                    <a:bodyPr/>
                    <a:lstStyle/>
                    <a:p>
                      <a:pPr lvl="0" indent="0" marL="0" algn="l">
                        <a:buNone/>
                      </a:pPr>
                      <a:r>
                        <a:rPr/>
                        <a:t>Not original or unique information.</a:t>
                      </a:r>
                    </a:p>
                  </a:txBody>
                </a:tc>
              </a:tr>
              <a:tr h="0">
                <a:tc>
                  <a:txBody>
                    <a:bodyPr/>
                    <a:lstStyle/>
                    <a:p>
                      <a:pPr lvl="0" indent="0" marL="0" algn="l">
                        <a:buNone/>
                      </a:pPr>
                      <a:r>
                        <a:rPr/>
                        <a:t>Adjustment</a:t>
                      </a:r>
                    </a:p>
                  </a:txBody>
                </a:tc>
                <a:tc>
                  <a:txBody>
                    <a:bodyPr/>
                    <a:lstStyle/>
                    <a:p>
                      <a:pPr lvl="0" indent="0" marL="0" algn="l">
                        <a:buNone/>
                      </a:pPr>
                      <a:r>
                        <a:rPr/>
                        <a:t>Doesn’t need adjustment, is focused</a:t>
                      </a:r>
                    </a:p>
                  </a:txBody>
                </a:tc>
                <a:tc>
                  <a:txBody>
                    <a:bodyPr/>
                    <a:lstStyle/>
                    <a:p>
                      <a:pPr lvl="0" indent="0" marL="0" algn="l">
                        <a:buNone/>
                      </a:pPr>
                      <a:r>
                        <a:rPr/>
                        <a:t>Needs adjustment to suit actual aim.</a:t>
                      </a:r>
                    </a:p>
                  </a:txBody>
                </a:tc>
              </a:tr>
              <a:tr h="0">
                <a:tc>
                  <a:txBody>
                    <a:bodyPr/>
                    <a:lstStyle/>
                    <a:p>
                      <a:pPr lvl="0" indent="0" marL="0" algn="l">
                        <a:buNone/>
                      </a:pPr>
                      <a:r>
                        <a:rPr/>
                        <a:t>Sources</a:t>
                      </a:r>
                    </a:p>
                  </a:txBody>
                </a:tc>
                <a:tc>
                  <a:txBody>
                    <a:bodyPr/>
                    <a:lstStyle/>
                    <a:p>
                      <a:pPr lvl="0" indent="0" marL="0" algn="l">
                        <a:buNone/>
                      </a:pPr>
                      <a:r>
                        <a:rPr/>
                        <a:t>Surveys, observations, experiments</a:t>
                      </a:r>
                    </a:p>
                  </a:txBody>
                </a:tc>
                <a:tc>
                  <a:txBody>
                    <a:bodyPr/>
                    <a:lstStyle/>
                    <a:p>
                      <a:pPr lvl="0" indent="0" marL="0" algn="l">
                        <a:buNone/>
                      </a:pPr>
                      <a:r>
                        <a:rPr/>
                        <a:t>Internal records, Govt. published data, etc.</a:t>
                      </a:r>
                    </a:p>
                  </a:txBody>
                </a:tc>
              </a:tr>
              <a:tr h="0">
                <a:tc>
                  <a:txBody>
                    <a:bodyPr/>
                    <a:lstStyle/>
                    <a:p>
                      <a:pPr lvl="0" indent="0" marL="0" algn="l">
                        <a:buNone/>
                      </a:pPr>
                      <a:r>
                        <a:rPr/>
                        <a:t>Type of data</a:t>
                      </a:r>
                    </a:p>
                  </a:txBody>
                </a:tc>
                <a:tc>
                  <a:txBody>
                    <a:bodyPr/>
                    <a:lstStyle/>
                    <a:p>
                      <a:pPr lvl="0" indent="0" marL="0" algn="l">
                        <a:buNone/>
                      </a:pPr>
                      <a:r>
                        <a:rPr/>
                        <a:t>Qualitative data</a:t>
                      </a:r>
                    </a:p>
                  </a:txBody>
                </a:tc>
                <a:tc>
                  <a:txBody>
                    <a:bodyPr/>
                    <a:lstStyle/>
                    <a:p>
                      <a:pPr lvl="0" indent="0" marL="0" algn="l">
                        <a:buNone/>
                      </a:pPr>
                      <a:r>
                        <a:rPr/>
                        <a:t>Quantitative data</a:t>
                      </a:r>
                    </a:p>
                  </a:txBody>
                </a:tc>
              </a:tr>
              <a:tr h="0">
                <a:tc>
                  <a:txBody>
                    <a:bodyPr/>
                    <a:lstStyle/>
                    <a:p>
                      <a:pPr lvl="0" indent="0" marL="0" algn="l">
                        <a:buNone/>
                      </a:pPr>
                      <a:r>
                        <a:rPr/>
                        <a:t>Methods</a:t>
                      </a:r>
                    </a:p>
                  </a:txBody>
                </a:tc>
                <a:tc>
                  <a:txBody>
                    <a:bodyPr/>
                    <a:lstStyle/>
                    <a:p>
                      <a:pPr lvl="0" indent="0" marL="0" algn="l">
                        <a:buNone/>
                      </a:pPr>
                      <a:r>
                        <a:rPr/>
                        <a:t>Observation, experiment, interview</a:t>
                      </a:r>
                    </a:p>
                  </a:txBody>
                </a:tc>
                <a:tc>
                  <a:txBody>
                    <a:bodyPr/>
                    <a:lstStyle/>
                    <a:p>
                      <a:pPr lvl="0" indent="0" marL="0" algn="l">
                        <a:buNone/>
                      </a:pPr>
                      <a:r>
                        <a:rPr/>
                        <a:t>Desk research method, searching online, etc.</a:t>
                      </a:r>
                    </a:p>
                  </a:txBody>
                </a:tc>
              </a:tr>
              <a:tr h="0">
                <a:tc>
                  <a:txBody>
                    <a:bodyPr/>
                    <a:lstStyle/>
                    <a:p>
                      <a:pPr lvl="0" indent="0" marL="0" algn="l">
                        <a:buNone/>
                      </a:pPr>
                      <a:r>
                        <a:rPr/>
                        <a:t>Reliability</a:t>
                      </a:r>
                    </a:p>
                  </a:txBody>
                </a:tc>
                <a:tc>
                  <a:txBody>
                    <a:bodyPr/>
                    <a:lstStyle/>
                    <a:p>
                      <a:pPr lvl="0" indent="0" marL="0" algn="l">
                        <a:buNone/>
                      </a:pPr>
                      <a:r>
                        <a:rPr/>
                        <a:t>More reliable</a:t>
                      </a:r>
                    </a:p>
                  </a:txBody>
                </a:tc>
                <a:tc>
                  <a:txBody>
                    <a:bodyPr/>
                    <a:lstStyle/>
                    <a:p>
                      <a:pPr lvl="0" indent="0" marL="0" algn="l">
                        <a:buNone/>
                      </a:pPr>
                      <a:r>
                        <a:rPr/>
                        <a:t>Less reliable</a:t>
                      </a:r>
                    </a:p>
                  </a:txBody>
                </a:tc>
              </a:tr>
              <a:tr h="0">
                <a:tc>
                  <a:txBody>
                    <a:bodyPr/>
                    <a:lstStyle/>
                    <a:p>
                      <a:pPr lvl="0" indent="0" marL="0" algn="l">
                        <a:buNone/>
                      </a:pPr>
                      <a:r>
                        <a:rPr/>
                        <a:t>Time consumed</a:t>
                      </a:r>
                    </a:p>
                  </a:txBody>
                </a:tc>
                <a:tc>
                  <a:txBody>
                    <a:bodyPr/>
                    <a:lstStyle/>
                    <a:p>
                      <a:pPr lvl="0" indent="0" marL="0" algn="l">
                        <a:buNone/>
                      </a:pPr>
                      <a:r>
                        <a:rPr/>
                        <a:t>More time consuming</a:t>
                      </a:r>
                    </a:p>
                  </a:txBody>
                </a:tc>
                <a:tc>
                  <a:txBody>
                    <a:bodyPr/>
                    <a:lstStyle/>
                    <a:p>
                      <a:pPr lvl="0" indent="0" marL="0" algn="l">
                        <a:buNone/>
                      </a:pPr>
                      <a:r>
                        <a:rPr/>
                        <a:t>Less time consuming</a:t>
                      </a:r>
                    </a:p>
                  </a:txBody>
                </a:tc>
              </a:tr>
              <a:tr h="0">
                <a:tc>
                  <a:txBody>
                    <a:bodyPr/>
                    <a:lstStyle/>
                    <a:p>
                      <a:pPr lvl="0" indent="0" marL="0" algn="l">
                        <a:buNone/>
                      </a:pPr>
                      <a:r>
                        <a:rPr/>
                        <a:t>Need of investigators</a:t>
                      </a:r>
                    </a:p>
                  </a:txBody>
                </a:tc>
                <a:tc>
                  <a:txBody>
                    <a:bodyPr/>
                    <a:lstStyle/>
                    <a:p>
                      <a:pPr lvl="0" indent="0" marL="0" algn="l">
                        <a:buNone/>
                      </a:pPr>
                      <a:r>
                        <a:rPr/>
                        <a:t>Needs team of trained investigators</a:t>
                      </a:r>
                    </a:p>
                  </a:txBody>
                </a:tc>
                <a:tc>
                  <a:txBody>
                    <a:bodyPr/>
                    <a:lstStyle/>
                    <a:p>
                      <a:pPr lvl="0" indent="0" marL="0" algn="l">
                        <a:buNone/>
                      </a:pPr>
                      <a:r>
                        <a:rPr/>
                        <a:t>Doesn’t need team of investigators</a:t>
                      </a:r>
                    </a:p>
                  </a:txBody>
                </a:tc>
              </a:tr>
              <a:tr h="0">
                <a:tc>
                  <a:txBody>
                    <a:bodyPr/>
                    <a:lstStyle/>
                    <a:p>
                      <a:pPr lvl="0" indent="0" marL="0" algn="l">
                        <a:buNone/>
                      </a:pPr>
                      <a:r>
                        <a:rPr/>
                        <a:t>Cost effectiveness</a:t>
                      </a:r>
                    </a:p>
                  </a:txBody>
                </a:tc>
                <a:tc>
                  <a:txBody>
                    <a:bodyPr/>
                    <a:lstStyle/>
                    <a:p>
                      <a:pPr lvl="0" indent="0" marL="0" algn="l">
                        <a:buNone/>
                      </a:pPr>
                      <a:r>
                        <a:rPr/>
                        <a:t>Costly</a:t>
                      </a:r>
                    </a:p>
                  </a:txBody>
                </a:tc>
                <a:tc>
                  <a:txBody>
                    <a:bodyPr/>
                    <a:lstStyle/>
                    <a:p>
                      <a:pPr lvl="0" indent="0" marL="0" algn="l">
                        <a:buNone/>
                      </a:pPr>
                      <a:r>
                        <a:rPr/>
                        <a:t>Economical</a:t>
                      </a:r>
                    </a:p>
                  </a:txBody>
                </a:tc>
              </a:tr>
              <a:tr h="0">
                <a:tc>
                  <a:txBody>
                    <a:bodyPr/>
                    <a:lstStyle/>
                    <a:p>
                      <a:pPr lvl="0" indent="0" marL="0" algn="l">
                        <a:buNone/>
                      </a:pPr>
                      <a:r>
                        <a:rPr/>
                        <a:t>Collected when</a:t>
                      </a:r>
                    </a:p>
                  </a:txBody>
                </a:tc>
                <a:tc>
                  <a:txBody>
                    <a:bodyPr/>
                    <a:lstStyle/>
                    <a:p>
                      <a:pPr lvl="0" indent="0" marL="0" algn="l">
                        <a:buNone/>
                      </a:pPr>
                      <a:r>
                        <a:rPr/>
                        <a:t>Secondary data is inadequate</a:t>
                      </a:r>
                    </a:p>
                  </a:txBody>
                </a:tc>
                <a:tc>
                  <a:txBody>
                    <a:bodyPr/>
                    <a:lstStyle/>
                    <a:p>
                      <a:pPr lvl="0" indent="0" marL="0" algn="l">
                        <a:buNone/>
                      </a:pPr>
                      <a:r>
                        <a:rPr/>
                        <a:t>Before primary data is collected</a:t>
                      </a:r>
                    </a:p>
                  </a:txBody>
                </a:tc>
              </a:tr>
              <a:tr h="0">
                <a:tc>
                  <a:txBody>
                    <a:bodyPr/>
                    <a:lstStyle/>
                    <a:p>
                      <a:pPr lvl="0" indent="0" marL="0" algn="l">
                        <a:buNone/>
                      </a:pPr>
                      <a:r>
                        <a:rPr/>
                        <a:t>Capability</a:t>
                      </a:r>
                    </a:p>
                  </a:txBody>
                </a:tc>
                <a:tc>
                  <a:txBody>
                    <a:bodyPr/>
                    <a:lstStyle/>
                    <a:p>
                      <a:pPr lvl="0" indent="0" marL="0" algn="l">
                        <a:buNone/>
                      </a:pPr>
                      <a:r>
                        <a:rPr/>
                        <a:t>More capable to solve a problem</a:t>
                      </a:r>
                    </a:p>
                  </a:txBody>
                </a:tc>
                <a:tc>
                  <a:txBody>
                    <a:bodyPr/>
                    <a:lstStyle/>
                    <a:p>
                      <a:pPr lvl="0" indent="0" marL="0" algn="l">
                        <a:buNone/>
                      </a:pPr>
                      <a:r>
                        <a:rPr/>
                        <a:t>Less capable to solve a problem</a:t>
                      </a:r>
                    </a:p>
                  </a:txBody>
                </a:tc>
              </a:tr>
              <a:tr h="0">
                <a:tc>
                  <a:txBody>
                    <a:bodyPr/>
                    <a:lstStyle/>
                    <a:p>
                      <a:pPr lvl="0" indent="0" marL="0" algn="l">
                        <a:buNone/>
                      </a:pPr>
                      <a:r>
                        <a:rPr/>
                        <a:t>Suitability</a:t>
                      </a:r>
                    </a:p>
                  </a:txBody>
                </a:tc>
                <a:tc>
                  <a:txBody>
                    <a:bodyPr/>
                    <a:lstStyle/>
                    <a:p>
                      <a:pPr lvl="0" indent="0" marL="0" algn="l">
                        <a:buNone/>
                      </a:pPr>
                      <a:r>
                        <a:rPr/>
                        <a:t>Most suitable to achieve objective</a:t>
                      </a:r>
                    </a:p>
                  </a:txBody>
                </a:tc>
                <a:tc>
                  <a:txBody>
                    <a:bodyPr/>
                    <a:lstStyle/>
                    <a:p>
                      <a:pPr lvl="0" indent="0" marL="0" algn="l">
                        <a:buNone/>
                      </a:pPr>
                      <a:r>
                        <a:rPr/>
                        <a:t>May or may not be suitable</a:t>
                      </a:r>
                    </a:p>
                  </a:txBody>
                </a:tc>
              </a:tr>
              <a:tr h="0">
                <a:tc>
                  <a:txBody>
                    <a:bodyPr/>
                    <a:lstStyle/>
                    <a:p>
                      <a:pPr lvl="0" indent="0" marL="0" algn="l">
                        <a:buNone/>
                      </a:pPr>
                      <a:r>
                        <a:rPr/>
                        <a:t>Bias</a:t>
                      </a:r>
                    </a:p>
                  </a:txBody>
                </a:tc>
                <a:tc>
                  <a:txBody>
                    <a:bodyPr/>
                    <a:lstStyle/>
                    <a:p>
                      <a:pPr lvl="0" indent="0" marL="0" algn="l">
                        <a:buNone/>
                      </a:pPr>
                      <a:r>
                        <a:rPr/>
                        <a:t>Possibility of bias exist</a:t>
                      </a:r>
                    </a:p>
                  </a:txBody>
                </a:tc>
                <a:tc>
                  <a:txBody>
                    <a:bodyPr/>
                    <a:lstStyle/>
                    <a:p>
                      <a:pPr lvl="0" indent="0" marL="0" algn="l">
                        <a:buNone/>
                      </a:pPr>
                      <a:r>
                        <a:rPr/>
                        <a:t>Somewhat safe from bias</a:t>
                      </a:r>
                    </a:p>
                  </a:txBody>
                </a:tc>
              </a:tr>
              <a:tr h="0">
                <a:tc>
                  <a:txBody>
                    <a:bodyPr/>
                    <a:lstStyle/>
                    <a:p>
                      <a:pPr lvl="0" indent="0" marL="0" algn="l">
                        <a:buNone/>
                      </a:pPr>
                      <a:r>
                        <a:rPr/>
                        <a:t>Collected by</a:t>
                      </a:r>
                    </a:p>
                  </a:txBody>
                </a:tc>
                <a:tc>
                  <a:txBody>
                    <a:bodyPr/>
                    <a:lstStyle/>
                    <a:p>
                      <a:pPr lvl="0" indent="0" marL="0" algn="l">
                        <a:buNone/>
                      </a:pPr>
                      <a:r>
                        <a:rPr/>
                        <a:t>Researcher or his agents</a:t>
                      </a:r>
                    </a:p>
                  </a:txBody>
                </a:tc>
                <a:tc>
                  <a:txBody>
                    <a:bodyPr/>
                    <a:lstStyle/>
                    <a:p>
                      <a:pPr lvl="0" indent="0" marL="0" algn="l">
                        <a:buNone/>
                      </a:pPr>
                      <a:r>
                        <a:rPr/>
                        <a:t>Persons other than who collects primary data</a:t>
                      </a:r>
                    </a:p>
                  </a:txBody>
                </a:tc>
              </a:tr>
              <a:tr h="0">
                <a:tc>
                  <a:txBody>
                    <a:bodyPr/>
                    <a:lstStyle/>
                    <a:p>
                      <a:pPr lvl="0" indent="0" marL="0" algn="l">
                        <a:buNone/>
                      </a:pPr>
                      <a:r>
                        <a:rPr/>
                        <a:t>Precaution to use</a:t>
                      </a:r>
                    </a:p>
                  </a:txBody>
                </a:tc>
                <a:tc>
                  <a:txBody>
                    <a:bodyPr/>
                    <a:lstStyle/>
                    <a:p>
                      <a:pPr lvl="0" indent="0" marL="0" algn="l">
                        <a:buNone/>
                      </a:pPr>
                      <a:r>
                        <a:rPr/>
                        <a:t>Not Necessary</a:t>
                      </a:r>
                    </a:p>
                  </a:txBody>
                </a:tc>
                <a:tc>
                  <a:txBody>
                    <a:bodyPr/>
                    <a:lstStyle/>
                    <a:p>
                      <a:pPr lvl="0" indent="0" marL="0" algn="l">
                        <a:buNone/>
                      </a:pPr>
                      <a:r>
                        <a:rPr/>
                        <a:t>Quite necessary</a:t>
                      </a:r>
                    </a:p>
                  </a:txBody>
                </a:tc>
              </a:tr>
              <a:tr h="0">
                <a:tc>
                  <a:txBody>
                    <a:bodyPr/>
                    <a:lstStyle/>
                    <a:p>
                      <a:endParaRPr/>
                    </a:p>
                  </a:txBody>
                </a:tc>
                <a:tc>
                  <a:txBody>
                    <a:bodyPr/>
                    <a:lstStyle/>
                    <a:p>
                      <a:endParaRPr/>
                    </a:p>
                  </a:txBody>
                </a:tc>
                <a:tc>
                  <a:txBody>
                    <a:bodyPr/>
                    <a:lstStyle/>
                    <a:p>
                      <a:endParaRPr/>
                    </a:p>
                  </a:txBody>
                </a:tc>
              </a:tr>
            </a:tbl>
          </a:graphicData>
        </a:graphic>
      </p:graphicFrame>
    </p:spTree>
  </p:cSl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Structured and Unstructured Data</a:t>
            </a:r>
          </a:p>
        </p:txBody>
      </p:sp>
      <p:pic>
        <p:nvPicPr>
          <p:cNvPr descr="./M01_lecture01_figures/data-types-applications.jpeg" id="0" name="Picture 1"/>
          <p:cNvPicPr>
            <a:picLocks noGrp="1" noChangeAspect="1"/>
          </p:cNvPicPr>
          <p:nvPr/>
        </p:nvPicPr>
        <p:blipFill>
          <a:blip r:embed="rId2"/>
          <a:stretch>
            <a:fillRect/>
          </a:stretch>
        </p:blipFill>
        <p:spPr bwMode="auto">
          <a:xfrm>
            <a:off x="5181600" y="1333500"/>
            <a:ext cx="6172200" cy="4140200"/>
          </a:xfrm>
          <a:prstGeom prst="rect">
            <a:avLst/>
          </a:prstGeom>
          <a:noFill/>
          <a:ln w="9525">
            <a:noFill/>
            <a:headEnd/>
            <a:tailEnd/>
          </a:ln>
        </p:spPr>
      </p:pic>
    </p:spTree>
  </p:cSl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Data Organization and Management</a:t>
            </a:r>
          </a:p>
        </p:txBody>
      </p:sp>
    </p:spTree>
  </p:cSl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ED21AA7-1865-2AE9-0012-512FE36BF667}"/>
              </a:ext>
            </a:extLst>
          </p:cNvPr>
          <p:cNvSpPr>
            <a:spLocks noGrp="1"/>
          </p:cNvSpPr>
          <p:nvPr>
            <p:ph idx="1" type="body"/>
          </p:nvPr>
        </p:nvSpPr>
        <p:spPr/>
        <p:txBody>
          <a:bodyPr/>
          <a:lstStyle/>
          <a:p>
            <a:pPr lvl="0" indent="0" marL="1270000">
              <a:buNone/>
            </a:pPr>
            <a:r>
              <a:rPr sz="2000" b="1"/>
              <a:t>Important</a:t>
            </a:r>
          </a:p>
          <a:p>
            <a:pPr lvl="0" indent="0" marL="1270000">
              <a:buNone/>
            </a:pPr>
            <a:r>
              <a:rPr sz="2000"/>
              <a:t>A Database Management System (DBMS) is a centralized software program that connects the database to various applications and displays data to the user or customer.</a:t>
            </a:r>
          </a:p>
          <a:p>
            <a:pPr lvl="0"/>
            <a:r>
              <a:rPr/>
              <a:t>In this course, you will be exposed to MySQL and PostgreSQL.</a:t>
            </a:r>
          </a:p>
          <a:p>
            <a:pPr lvl="0"/>
            <a:r>
              <a:rPr/>
              <a:t>We will utilize Google colab to run our code.</a:t>
            </a:r>
          </a:p>
          <a:p>
            <a:pPr lvl="0"/>
            <a:r>
              <a:rPr/>
              <a:t>You will also use PySpark, a highly versatile and lightweight database for local data exploration as needed.</a:t>
            </a:r>
          </a:p>
          <a:p>
            <a:pPr lvl="0"/>
            <a:r>
              <a:rPr/>
              <a:t>And Spark SQL for Big Data processing.</a:t>
            </a:r>
          </a:p>
        </p:txBody>
      </p:sp>
      <p:sp>
        <p:nvSpPr>
          <p:cNvPr id="5" name="Text Placeholder 4">
            <a:extLst>
              <a:ext uri="{FF2B5EF4-FFF2-40B4-BE49-F238E27FC236}">
                <a16:creationId xmlns:a16="http://schemas.microsoft.com/office/drawing/2014/main" id="{78A5AD60-9148-E9A7-3F6B-DF76A20838C9}"/>
              </a:ext>
            </a:extLst>
          </p:cNvPr>
          <p:cNvSpPr>
            <a:spLocks noGrp="1"/>
          </p:cNvSpPr>
          <p:nvPr>
            <p:ph idx="3" sz="quarter" type="body"/>
          </p:nvPr>
        </p:nvSpPr>
        <p:spPr/>
        <p:txBody>
          <a:bodyPr/>
          <a:lstStyle/>
          <a:p>
            <a:pPr lvl="0"/>
            <a:r>
              <a:rPr/>
              <a:t>Examples of relational DBMS systems:</a:t>
            </a:r>
          </a:p>
          <a:p>
            <a:pPr lvl="1"/>
            <a:r>
              <a:rPr/>
              <a:t>Oracle</a:t>
            </a:r>
          </a:p>
          <a:p>
            <a:pPr lvl="1"/>
            <a:r>
              <a:rPr/>
              <a:t>MySQL</a:t>
            </a:r>
          </a:p>
          <a:p>
            <a:pPr lvl="1"/>
            <a:r>
              <a:rPr/>
              <a:t>hadoop</a:t>
            </a:r>
          </a:p>
          <a:p>
            <a:pPr lvl="1"/>
            <a:r>
              <a:rPr/>
              <a:t>MongoDB</a:t>
            </a:r>
          </a:p>
        </p:txBody>
      </p:sp>
      <p:pic>
        <p:nvPicPr>
          <p:cNvPr descr="./M01_lecture01_figures/big-data-tools.jpeg" id="0" name="Picture 1"/>
          <p:cNvPicPr>
            <a:picLocks noGrp="1" noChangeAspect="1"/>
          </p:cNvPicPr>
          <p:nvPr/>
        </p:nvPicPr>
        <p:blipFill>
          <a:blip r:embed="rId2"/>
          <a:stretch>
            <a:fillRect/>
          </a:stretch>
        </p:blipFill>
        <p:spPr bwMode="auto">
          <a:xfrm>
            <a:off x="6654800" y="2501900"/>
            <a:ext cx="4216400" cy="3683000"/>
          </a:xfrm>
          <a:prstGeom prst="rect">
            <a:avLst/>
          </a:prstGeom>
          <a:noFill/>
          <a:ln w="9525">
            <a:noFill/>
            <a:headEnd/>
            <a:tailEnd/>
          </a:ln>
        </p:spPr>
      </p:pic>
    </p:spTree>
  </p:cSl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pPr lvl="0" indent="0" marL="0">
              <a:buNone/>
            </a:pPr>
            <a:r>
              <a:rPr/>
              <a:t>Anatomy of a Webpage</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HTTP protocol</a:t>
            </a:r>
          </a:p>
        </p:txBody>
      </p:sp>
    </p:spTree>
  </p:cSl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M01_lecture01_figures/fetching-a-page.svg" id="0" name="Picture 1"/>
          <p:cNvPicPr>
            <a:picLocks noGrp="1" noChangeAspect="1"/>
          </p:cNvPicPr>
          <p:nvPr/>
        </p:nvPicPr>
        <p:blipFill>
          <a:blip r:embed="rId2"/>
          <a:stretch>
            <a:fillRect/>
          </a:stretch>
        </p:blipFill>
        <p:spPr bwMode="auto">
          <a:xfrm>
            <a:off x="838200" y="2273300"/>
            <a:ext cx="5181600" cy="3429000"/>
          </a:xfrm>
          <a:prstGeom prst="rect">
            <a:avLst/>
          </a:prstGeom>
          <a:noFill/>
          <a:ln w="9525">
            <a:noFill/>
            <a:headEnd/>
            <a:tailEnd/>
          </a:ln>
        </p:spPr>
      </p:pic>
      <p:pic>
        <p:nvPicPr>
          <p:cNvPr descr="./M01_lecture01_figures/DOM-model.png" id="0" name="Picture 1"/>
          <p:cNvPicPr>
            <a:picLocks noGrp="1" noChangeAspect="1"/>
          </p:cNvPicPr>
          <p:nvPr/>
        </p:nvPicPr>
        <p:blipFill>
          <a:blip r:embed="rId3"/>
          <a:stretch>
            <a:fillRect/>
          </a:stretch>
        </p:blipFill>
        <p:spPr bwMode="auto">
          <a:xfrm>
            <a:off x="6667500" y="1816100"/>
            <a:ext cx="4203700" cy="43434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Course Grading</a:t>
            </a:r>
          </a:p>
        </p:txBody>
      </p:sp>
    </p:spTree>
  </p:cSl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Web Page Rendering</a:t>
            </a:r>
          </a:p>
          <a:p>
            <a:pPr lvl="0"/>
            <a:r>
              <a:rPr/>
              <a:t>Go to </a:t>
            </a:r>
            <a:r>
              <a:rPr>
                <a:hlinkClick r:id="rId2"/>
              </a:rPr>
              <a:t>https://www.bu.edu/met/</a:t>
            </a:r>
            <a:r>
              <a:rPr/>
              <a:t> and right-click on the page and select </a:t>
            </a:r>
            <a:r>
              <a:rPr>
                <a:latin typeface="Roboto"/>
              </a:rPr>
              <a:t>inspect</a:t>
            </a:r>
            <a:r>
              <a:rPr/>
              <a:t>.</a:t>
            </a:r>
          </a:p>
          <a:p>
            <a:pPr lvl="0"/>
            <a:r>
              <a:rPr/>
              <a:t>This will open the </a:t>
            </a:r>
            <a:r>
              <a:rPr>
                <a:latin typeface="Roboto"/>
              </a:rPr>
              <a:t>developer tools</a:t>
            </a:r>
            <a:r>
              <a:rPr/>
              <a:t> in your browser, showing the </a:t>
            </a:r>
            <a:r>
              <a:rPr>
                <a:latin typeface="Roboto"/>
              </a:rPr>
              <a:t>DOM</a:t>
            </a:r>
            <a:r>
              <a:rPr/>
              <a:t> (Document Object Model) of the page</a:t>
            </a:r>
          </a:p>
        </p:txBody>
      </p:sp>
      <p:pic>
        <p:nvPicPr>
          <p:cNvPr descr="./M01_lecture01_figures/bumet-inspect.png" id="0" name="Picture 1"/>
          <p:cNvPicPr>
            <a:picLocks noGrp="1" noChangeAspect="1"/>
          </p:cNvPicPr>
          <p:nvPr/>
        </p:nvPicPr>
        <p:blipFill>
          <a:blip r:embed="rId3"/>
          <a:stretch>
            <a:fillRect/>
          </a:stretch>
        </p:blipFill>
        <p:spPr bwMode="auto">
          <a:xfrm>
            <a:off x="5181600" y="1752600"/>
            <a:ext cx="6172200" cy="3314700"/>
          </a:xfrm>
          <a:prstGeom prst="rect">
            <a:avLst/>
          </a:prstGeom>
          <a:noFill/>
          <a:ln w="9525">
            <a:noFill/>
            <a:headEnd/>
            <a:tailEnd/>
          </a:ln>
        </p:spPr>
      </p:pic>
    </p:spTree>
  </p:cSl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pPr lvl="0" indent="0" marL="0">
              <a:buNone/>
            </a:pPr>
            <a:r>
              <a:rPr/>
              <a:t>Web Scraping/ Web Crawling</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The web as a data-set</a:t>
            </a:r>
          </a:p>
          <a:p>
            <a:pPr lvl="0"/>
            <a:r>
              <a:rPr/>
              <a:t>The Web link graph is arguably the most important modern directed network</a:t>
            </a:r>
          </a:p>
          <a:p>
            <a:pPr lvl="0"/>
            <a:r>
              <a:rPr/>
              <a:t>Directed network:</a:t>
            </a:r>
          </a:p>
          <a:p>
            <a:pPr lvl="1"/>
            <a:r>
              <a:rPr/>
              <a:t>Hyperlinks from page A to page B, while page B may not have a link to page A.</a:t>
            </a:r>
          </a:p>
          <a:p>
            <a:pPr lvl="1"/>
            <a:r>
              <a:rPr/>
              <a:t>Users can link from a page to another </a:t>
            </a:r>
            <a:r>
              <a:rPr b="1"/>
              <a:t>without</a:t>
            </a:r>
            <a:r>
              <a:rPr/>
              <a:t> worrying about reciprocity</a:t>
            </a:r>
          </a:p>
          <a:p>
            <a:pPr lvl="0"/>
            <a:r>
              <a:rPr/>
              <a:t>Web Nodes = ANYTHING with a URL (people, images, pages, videos, etc )</a:t>
            </a:r>
          </a:p>
          <a:p>
            <a:pPr lvl="0"/>
            <a:r>
              <a:rPr/>
              <a:t>Link Hyperlinks points from one URL to another.</a:t>
            </a:r>
          </a:p>
          <a:p>
            <a:pPr lvl="0" indent="0" marL="0">
              <a:spcBef>
                <a:spcPts val="3000"/>
              </a:spcBef>
              <a:buNone/>
            </a:pPr>
          </a:p>
          <a:p>
            <a:pPr lvl="0" indent="0" marL="0">
              <a:spcBef>
                <a:spcPts val="3000"/>
              </a:spcBef>
              <a:buNone/>
            </a:pPr>
            <a:r>
              <a:rPr b="1"/>
              <a:t>Web Crawlers</a:t>
            </a:r>
          </a:p>
          <a:p>
            <a:pPr lvl="0"/>
            <a:r>
              <a:rPr/>
              <a:t>Information on the Web is always changing and scattered across billions of pages served by millions of servers around the globe</a:t>
            </a:r>
          </a:p>
          <a:p>
            <a:pPr lvl="0"/>
            <a:r>
              <a:rPr/>
              <a:t>Web crawlers are programs that automatically download Web pages, to collect information that can be analyzed and mined in a </a:t>
            </a:r>
            <a:r>
              <a:rPr>
                <a:latin typeface="Roboto"/>
              </a:rPr>
              <a:t>central location</a:t>
            </a:r>
            <a:r>
              <a:rPr/>
              <a:t>.</a:t>
            </a:r>
          </a:p>
          <a:p>
            <a:pPr lvl="0"/>
            <a:r>
              <a:rPr/>
              <a:t>The primary application of crawlers are search engines</a:t>
            </a:r>
          </a:p>
          <a:p>
            <a:pPr lvl="0"/>
            <a:r>
              <a:rPr/>
              <a:t>A search engine takes the information collected by a crawler and creates an </a:t>
            </a:r>
            <a:r>
              <a:rPr b="1"/>
              <a:t>index</a:t>
            </a:r>
          </a:p>
          <a:p>
            <a:pPr lvl="0"/>
            <a:r>
              <a:rPr/>
              <a:t>The index maps content (keywords and phrases) to the pages, for rapid retrieval</a:t>
            </a:r>
          </a:p>
          <a:p>
            <a:pPr lvl="0"/>
            <a:r>
              <a:rPr/>
              <a:t>Search engine also rank results, to provide high quality results.</a:t>
            </a:r>
          </a:p>
          <a:p>
            <a:pPr lvl="0"/>
            <a:r>
              <a:rPr/>
              <a:t>Other applications: business intelligence, digital libraries, webometrics tools, research</a:t>
            </a:r>
          </a:p>
          <a:p>
            <a:pPr lvl="0"/>
            <a:r>
              <a:rPr/>
              <a:t>Malicious applications: harvesting email addresses and personal information for spam, phishing, and identity theft</a:t>
            </a:r>
          </a:p>
          <a:p>
            <a:pPr lvl="0" indent="0" marL="0">
              <a:spcBef>
                <a:spcPts val="3000"/>
              </a:spcBef>
              <a:buNone/>
            </a:pPr>
            <a:r>
              <a:rPr b="1"/>
              <a:t>How web crawlers work</a:t>
            </a:r>
          </a:p>
        </p:txBody>
      </p:sp>
    </p:spTree>
  </p:cSl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The basic concept of a crawler is simple: a breadth-first traversal of the Web graph, as in the BFS algorithm</a:t>
            </a:r>
          </a:p>
          <a:p>
            <a:pPr lvl="0"/>
            <a:r>
              <a:rPr/>
              <a:t>Start from a set of high-quality seed pages, recursively extracts the links within them to fetch more pages</a:t>
            </a:r>
          </a:p>
          <a:p>
            <a:pPr lvl="0"/>
            <a:r>
              <a:rPr/>
              <a:t>The queue of unvisited URLs (frontier)</a:t>
            </a:r>
          </a:p>
          <a:p>
            <a:pPr lvl="0"/>
            <a:r>
              <a:rPr/>
              <a:t>Fetch pages dequeued from the frontier, extract links and add them to the frontier</a:t>
            </a:r>
          </a:p>
          <a:p>
            <a:pPr lvl="0"/>
            <a:r>
              <a:rPr/>
              <a:t>Stores the page (and other extracted info, i.e index terms) in a repository.</a:t>
            </a:r>
          </a:p>
          <a:p>
            <a:pPr lvl="0"/>
            <a:r>
              <a:rPr/>
              <a:t>Devil in the details: complications due to scalability, page revisit scheduling, spider traps, canonical URLs, robust HTML parsing, and the server ethics</a:t>
            </a:r>
          </a:p>
        </p:txBody>
      </p:sp>
      <p:pic>
        <p:nvPicPr>
          <p:cNvPr descr="./M01_lecture01_figures/webcrowlers.gif" id="0" name="Picture 1"/>
          <p:cNvPicPr>
            <a:picLocks noGrp="1" noChangeAspect="1"/>
          </p:cNvPicPr>
          <p:nvPr/>
        </p:nvPicPr>
        <p:blipFill>
          <a:blip r:embed="rId2"/>
          <a:stretch>
            <a:fillRect/>
          </a:stretch>
        </p:blipFill>
        <p:spPr bwMode="auto">
          <a:xfrm>
            <a:off x="7086600" y="1816100"/>
            <a:ext cx="3340100" cy="4343400"/>
          </a:xfrm>
          <a:prstGeom prst="rect">
            <a:avLst/>
          </a:prstGeom>
          <a:noFill/>
          <a:ln w="9525">
            <a:noFill/>
            <a:headEnd/>
            <a:tailEnd/>
          </a:ln>
        </p:spPr>
      </p:pic>
    </p:spTree>
  </p:cSl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Web and Cloud Data Sources</a:t>
            </a:r>
          </a:p>
          <a:p>
            <a:pPr lvl="0"/>
            <a:r>
              <a:rPr/>
              <a:t>Internal Data: Data generated by systems within a company or its data centers.</a:t>
            </a:r>
            <a:br/>
          </a:p>
          <a:p>
            <a:pPr lvl="0"/>
            <a:r>
              <a:rPr/>
              <a:t>Digital Analytics Data: Behavioral and transactional data from websites, social networks, emails, mobile devices, IoT, and emerging digital formats.</a:t>
            </a:r>
            <a:br/>
          </a:p>
          <a:p>
            <a:pPr lvl="0"/>
            <a:r>
              <a:rPr/>
              <a:t>Social Data: Digital data from social media, capturing user inputs, behaviors, and transactions.</a:t>
            </a:r>
            <a:br/>
          </a:p>
          <a:p>
            <a:pPr lvl="0"/>
            <a:r>
              <a:rPr/>
              <a:t>Syndicated Research Data: Surveyed or sampled data on audience behaviors, attitudes, and beliefs.</a:t>
            </a:r>
            <a:br/>
          </a:p>
          <a:p>
            <a:pPr lvl="0"/>
            <a:r>
              <a:rPr/>
              <a:t>Audience Data: Geographic and household-level information about specific populations.</a:t>
            </a:r>
            <a:br/>
          </a:p>
          <a:p>
            <a:pPr lvl="0"/>
            <a:r>
              <a:rPr/>
              <a:t>Financial Data: Details on cash flow, investments, creditworthiness, and household financials from public and private sources.</a:t>
            </a:r>
            <a:br/>
          </a:p>
          <a:p>
            <a:pPr lvl="0"/>
            <a:r>
              <a:rPr/>
              <a:t>B2B Data: Business-to-business (firmographic) data.</a:t>
            </a:r>
            <a:br/>
          </a:p>
          <a:p>
            <a:pPr lvl="0"/>
            <a:r>
              <a:rPr/>
              <a:t>Specialized Research Data: Custom or primary research insights on audiences, customers, and prospects.</a:t>
            </a:r>
            <a:br/>
          </a:p>
          <a:p>
            <a:pPr lvl="0"/>
            <a:r>
              <a:rPr/>
              <a:t>Television and Cable Data: Subscription-based records showing what content or ads viewers watched and when.</a:t>
            </a:r>
          </a:p>
        </p:txBody>
      </p:sp>
    </p:spTree>
  </p:cSl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Cloud and Social Analytics Evolution</a:t>
            </a:r>
          </a:p>
          <a:p>
            <a:pPr lvl="0"/>
            <a:r>
              <a:rPr/>
              <a:t>AD Tech: Machines used data to rapidly serve the right ads to the right audience</a:t>
            </a:r>
          </a:p>
          <a:p>
            <a:pPr lvl="0"/>
            <a:r>
              <a:rPr/>
              <a:t>Personalization and Semantic Web: Focus on delivering personalization at scale</a:t>
            </a:r>
          </a:p>
          <a:p>
            <a:pPr lvl="1"/>
            <a:r>
              <a:rPr/>
              <a:t>Audience: What type of audience arrive - at your site, devices they use</a:t>
            </a:r>
          </a:p>
          <a:p>
            <a:pPr lvl="1"/>
            <a:r>
              <a:rPr/>
              <a:t>Acquisition: Where do they come from - Search, Blogs, Ad Campaigns</a:t>
            </a:r>
          </a:p>
          <a:p>
            <a:pPr lvl="1"/>
            <a:r>
              <a:rPr/>
              <a:t>Behavior: What do they do after they come to the site, which pages they visit</a:t>
            </a:r>
          </a:p>
          <a:p>
            <a:pPr lvl="1"/>
            <a:r>
              <a:rPr/>
              <a:t>Conversion: Are they meeting the Goals, e.g. Purchase Completed</a:t>
            </a:r>
          </a:p>
          <a:p>
            <a:pPr lvl="1"/>
            <a:r>
              <a:rPr/>
              <a:t>Multiple Channels and Attribution problem</a:t>
            </a:r>
          </a:p>
          <a:p>
            <a:pPr lvl="1"/>
            <a:r>
              <a:rPr/>
              <a:t>Custom Events – Google Tag Manager</a:t>
            </a:r>
          </a:p>
        </p:txBody>
      </p:sp>
    </p:spTree>
  </p:cSl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pPr lvl="0" indent="0" marL="0">
              <a:buNone/>
            </a:pPr>
            <a:r>
              <a:rPr/>
              <a:t>APIs and Web Services</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Introduction to APIs</a:t>
            </a:r>
          </a:p>
          <a:p>
            <a:pPr lvl="0"/>
            <a:r>
              <a:rPr/>
              <a:t>Application Programming Interfaces:</a:t>
            </a:r>
          </a:p>
          <a:p>
            <a:pPr lvl="1"/>
            <a:r>
              <a:rPr/>
              <a:t>the “developer-facing” part of a data pipeline/service</a:t>
            </a:r>
          </a:p>
          <a:p>
            <a:pPr lvl="0"/>
            <a:r>
              <a:rPr/>
              <a:t>APIs are essential for modern software development.</a:t>
            </a:r>
          </a:p>
          <a:p>
            <a:pPr lvl="0"/>
            <a:r>
              <a:rPr/>
              <a:t>They enable interoperability, integration, and efficient development.</a:t>
            </a:r>
          </a:p>
          <a:p>
            <a:pPr lvl="0"/>
            <a:r>
              <a:rPr/>
              <a:t>Think of it like…</a:t>
            </a:r>
          </a:p>
          <a:p>
            <a:pPr lvl="1"/>
            <a:r>
              <a:rPr/>
              <a:t>Electrical outlet: you just want </a:t>
            </a:r>
            <a:r>
              <a:rPr b="1"/>
              <a:t>electricity</a:t>
            </a:r>
            <a:r>
              <a:rPr/>
              <a:t> from it, without knowing details of Alternating/Direct Currents</a:t>
            </a:r>
          </a:p>
          <a:p>
            <a:pPr lvl="1"/>
            <a:r>
              <a:rPr/>
              <a:t>Water fountain: you just want </a:t>
            </a:r>
            <a:r>
              <a:rPr b="1"/>
              <a:t>water</a:t>
            </a:r>
            <a:r>
              <a:rPr/>
              <a:t> from it, without knowing details of how it’s pumped into the fountain</a:t>
            </a:r>
          </a:p>
          <a:p>
            <a:pPr lvl="1"/>
            <a:r>
              <a:rPr/>
              <a:t>Car: you can </a:t>
            </a:r>
            <a:r>
              <a:rPr b="1"/>
              <a:t>accelerate</a:t>
            </a:r>
            <a:r>
              <a:rPr/>
              <a:t>, </a:t>
            </a:r>
            <a:r>
              <a:rPr b="1"/>
              <a:t>brake</a:t>
            </a:r>
            <a:r>
              <a:rPr/>
              <a:t>, &amp; </a:t>
            </a:r>
            <a:r>
              <a:rPr b="1"/>
              <a:t>reverse</a:t>
            </a:r>
            <a:r>
              <a:rPr/>
              <a:t>, w/o knowledge of the combustion engine</a:t>
            </a:r>
          </a:p>
          <a:p>
            <a:pPr lvl="0" indent="0" marL="0">
              <a:spcBef>
                <a:spcPts val="3000"/>
              </a:spcBef>
              <a:buNone/>
            </a:pPr>
            <a:r>
              <a:rPr b="1"/>
              <a:t>What Does an API Do?</a:t>
            </a:r>
          </a:p>
          <a:p>
            <a:pPr lvl="0"/>
            <a:r>
              <a:rPr/>
              <a:t>Bridge: It acts as a bridge between different software applications.</a:t>
            </a:r>
          </a:p>
          <a:p>
            <a:pPr lvl="0"/>
            <a:r>
              <a:rPr/>
              <a:t>Communication: Allows different software components to communicate and interact.</a:t>
            </a:r>
          </a:p>
          <a:p>
            <a:pPr lvl="0"/>
            <a:r>
              <a:rPr/>
              <a:t>Exposes </a:t>
            </a:r>
            <a:r>
              <a:rPr b="1"/>
              <a:t>endpoints</a:t>
            </a:r>
            <a:r>
              <a:rPr/>
              <a:t> for use by other developers, without requiring them to know the nuts and bolts of your pipeline/service</a:t>
            </a:r>
          </a:p>
          <a:p>
            <a:pPr lvl="1"/>
            <a:r>
              <a:rPr/>
              <a:t>Electrical outlet: endpoint is </a:t>
            </a:r>
            <a:r>
              <a:rPr b="1"/>
              <a:t>socket</a:t>
            </a:r>
            <a:r>
              <a:rPr/>
              <a:t>,</a:t>
            </a:r>
          </a:p>
          <a:p>
            <a:pPr lvl="1"/>
            <a:r>
              <a:rPr/>
              <a:t>Water fountain: endpoint is </a:t>
            </a:r>
            <a:r>
              <a:rPr b="1"/>
              <a:t>aerator</a:t>
            </a:r>
            <a:r>
              <a:rPr/>
              <a:t>,</a:t>
            </a:r>
          </a:p>
          <a:p>
            <a:pPr lvl="1"/>
            <a:r>
              <a:rPr/>
              <a:t>Car: endpoint is </a:t>
            </a:r>
            <a:r>
              <a:rPr b="1"/>
              <a:t>pedals</a:t>
            </a:r>
            <a:r>
              <a:rPr/>
              <a:t>, </a:t>
            </a:r>
            <a:r>
              <a:rPr b="1"/>
              <a:t>steering wheel</a:t>
            </a:r>
            <a:r>
              <a:rPr/>
              <a:t>.</a:t>
            </a:r>
          </a:p>
          <a:p>
            <a:pPr lvl="0" indent="0" marL="0">
              <a:spcBef>
                <a:spcPts val="3000"/>
              </a:spcBef>
              <a:buNone/>
            </a:pPr>
            <a:r>
              <a:rPr b="1"/>
              <a:t>Benefits and key concepts</a:t>
            </a:r>
          </a:p>
          <a:p>
            <a:pPr lvl="0"/>
            <a:r>
              <a:rPr/>
              <a:t>Benefits of Using APIs</a:t>
            </a:r>
          </a:p>
          <a:p>
            <a:pPr lvl="1"/>
            <a:r>
              <a:rPr/>
              <a:t>Efficiency: Reuse existing functionality, saving development time and effort.</a:t>
            </a:r>
          </a:p>
          <a:p>
            <a:pPr lvl="1"/>
            <a:r>
              <a:rPr/>
              <a:t>Integration: Programmatic nature integrates external services into your applications.</a:t>
            </a:r>
          </a:p>
          <a:p>
            <a:pPr lvl="1"/>
            <a:r>
              <a:rPr/>
              <a:t>Scalability: Allows applications to scale by utilizing external resources.</a:t>
            </a:r>
          </a:p>
          <a:p>
            <a:pPr lvl="0"/>
            <a:r>
              <a:rPr/>
              <a:t>Key Concepts</a:t>
            </a:r>
          </a:p>
          <a:p>
            <a:pPr lvl="1"/>
            <a:r>
              <a:rPr/>
              <a:t>Requests and Responses: APIs use requests to ask for data or perform actions &amp; respond with the required information.</a:t>
            </a:r>
          </a:p>
          <a:p>
            <a:pPr lvl="1"/>
            <a:r>
              <a:rPr/>
              <a:t>Data Exchange: Data is exchanged in a structured format, commonly in JSON or XML.</a:t>
            </a:r>
          </a:p>
          <a:p>
            <a:pPr lvl="1"/>
            <a:r>
              <a:rPr/>
              <a:t>Functionality: Provides access to specific functions or features of a software or service.</a:t>
            </a:r>
          </a:p>
        </p:txBody>
      </p:sp>
    </p:spTree>
  </p:cSl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Types of APIs</a:t>
            </a:r>
          </a:p>
          <a:p>
            <a:pPr lvl="0"/>
            <a:r>
              <a:rPr/>
              <a:t>Library APIs: APIs provided by programming libraries for specific tasks or functions.</a:t>
            </a:r>
          </a:p>
          <a:p>
            <a:pPr lvl="0"/>
            <a:r>
              <a:rPr/>
              <a:t>Operating System APIs: Enable interaction with the operating system’s resources &amp; services.</a:t>
            </a:r>
          </a:p>
          <a:p>
            <a:pPr lvl="0"/>
            <a:r>
              <a:rPr/>
              <a:t>Hardware APIs: Interface with hardware components like cameras, sensors, or printers.</a:t>
            </a:r>
          </a:p>
          <a:p>
            <a:pPr lvl="0"/>
            <a:r>
              <a:rPr/>
              <a:t>Web APIs: Used for web-based apps &amp; services. Accessed using HTTP requests.</a:t>
            </a:r>
          </a:p>
          <a:p>
            <a:pPr lvl="1"/>
            <a:r>
              <a:rPr b="1"/>
              <a:t>This is the case we are most interested in, since they allow us to gather data</a:t>
            </a:r>
          </a:p>
          <a:p>
            <a:pPr lvl="1"/>
            <a:r>
              <a:rPr/>
              <a:t>RESTful APIs</a:t>
            </a:r>
          </a:p>
          <a:p>
            <a:pPr lvl="1"/>
            <a:r>
              <a:rPr/>
              <a:t>SOAP APIs</a:t>
            </a:r>
          </a:p>
          <a:p>
            <a:pPr lvl="1"/>
            <a:r>
              <a:rPr/>
              <a:t>GraphQL APIs</a:t>
            </a:r>
          </a:p>
        </p:txBody>
      </p:sp>
      <p:pic>
        <p:nvPicPr>
          <p:cNvPr descr="./M01_lecture01_figures/api-ui.webp" id="0" name="Picture 1"/>
          <p:cNvPicPr>
            <a:picLocks noGrp="1" noChangeAspect="1"/>
          </p:cNvPicPr>
          <p:nvPr/>
        </p:nvPicPr>
        <p:blipFill>
          <a:blip r:embed="rId2"/>
          <a:stretch>
            <a:fillRect/>
          </a:stretch>
        </p:blipFill>
        <p:spPr bwMode="auto">
          <a:xfrm>
            <a:off x="5181600" y="2235200"/>
            <a:ext cx="6172200" cy="2349500"/>
          </a:xfrm>
          <a:prstGeom prst="rect">
            <a:avLst/>
          </a:prstGeom>
          <a:noFill/>
          <a:ln w="9525">
            <a:noFill/>
            <a:headEnd/>
            <a:tailEnd/>
          </a:ln>
        </p:spPr>
      </p:pic>
    </p:spTree>
  </p:cSl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Closer look at Web APIs</a:t>
            </a:r>
          </a:p>
          <a:p>
            <a:pPr lvl="0" indent="0" marL="0">
              <a:buNone/>
            </a:pPr>
            <a:r>
              <a:rPr/>
              <a:t>Here are various types of web APIs, each with its own purpose. There are others but Restful APIs are the most common.</a:t>
            </a:r>
          </a:p>
          <a:p>
            <a:pPr lvl="0"/>
            <a:r>
              <a:rPr/>
              <a:t>RESTful APIs:</a:t>
            </a:r>
          </a:p>
          <a:p>
            <a:pPr lvl="1"/>
            <a:r>
              <a:rPr/>
              <a:t>Representational State Transfer (REST) APIs are based on architectural principles.</a:t>
            </a:r>
          </a:p>
          <a:p>
            <a:pPr lvl="1"/>
            <a:r>
              <a:rPr/>
              <a:t>Use standard HTTP methods (GET, POST, PUT, DELETE) to interact with resources.</a:t>
            </a:r>
          </a:p>
          <a:p>
            <a:pPr lvl="1"/>
            <a:r>
              <a:rPr/>
              <a:t>Uses URLs to identify resources, &amp; data is often transferred in JSON or XML format.</a:t>
            </a:r>
          </a:p>
          <a:p>
            <a:pPr lvl="0"/>
            <a:r>
              <a:rPr/>
              <a:t>SOAP APIs:</a:t>
            </a:r>
          </a:p>
          <a:p>
            <a:pPr lvl="1"/>
            <a:r>
              <a:rPr/>
              <a:t>Simple Object Access Protocol (SOAP) APIs use XML for message formatting.</a:t>
            </a:r>
          </a:p>
          <a:p>
            <a:pPr lvl="1"/>
            <a:r>
              <a:rPr/>
              <a:t>Tend to be more rigid and have stricter standards compared to REST.</a:t>
            </a:r>
          </a:p>
          <a:p>
            <a:pPr lvl="1"/>
            <a:r>
              <a:rPr/>
              <a:t>Often used in enterprise-level applications and web services.</a:t>
            </a:r>
          </a:p>
          <a:p>
            <a:pPr lvl="0"/>
            <a:r>
              <a:rPr/>
              <a:t>GraphQL APIs:</a:t>
            </a:r>
          </a:p>
          <a:p>
            <a:pPr lvl="1"/>
            <a:r>
              <a:rPr/>
              <a:t>GraphQL allows clients to request specific data, reducing over-fetching or under-fetching of information.</a:t>
            </a:r>
          </a:p>
          <a:p>
            <a:pPr lvl="1"/>
            <a:r>
              <a:rPr/>
              <a:t>Clients define structure of the response, for more efficient &amp; flexible data retrieval.</a:t>
            </a:r>
          </a:p>
          <a:p>
            <a:pPr lvl="0" indent="0" marL="0">
              <a:spcBef>
                <a:spcPts val="3000"/>
              </a:spcBef>
              <a:buNone/>
            </a:pPr>
            <a:r>
              <a:rPr b="1"/>
              <a:t>Public vs. Private APIs</a:t>
            </a:r>
          </a:p>
          <a:p>
            <a:pPr lvl="0"/>
            <a:r>
              <a:rPr/>
              <a:t>Open APIs (Public APIs):</a:t>
            </a:r>
          </a:p>
          <a:p>
            <a:pPr lvl="1"/>
            <a:r>
              <a:rPr/>
              <a:t>Accessible to external developers and the public with minimal restrictions.</a:t>
            </a:r>
          </a:p>
          <a:p>
            <a:pPr lvl="1"/>
            <a:r>
              <a:rPr/>
              <a:t>Typically require an API key or token for use.</a:t>
            </a:r>
          </a:p>
          <a:p>
            <a:pPr lvl="1"/>
            <a:r>
              <a:rPr/>
              <a:t>Enable third-party developers to extend platform functionality (e.g., Twitter, Facebook).</a:t>
            </a:r>
          </a:p>
          <a:p>
            <a:pPr lvl="0"/>
            <a:r>
              <a:rPr/>
              <a:t>Restricted APIs (Private APIs):</a:t>
            </a:r>
          </a:p>
          <a:p>
            <a:pPr lvl="1"/>
            <a:r>
              <a:rPr/>
              <a:t>Limited to specific users or organizations.</a:t>
            </a:r>
          </a:p>
          <a:p>
            <a:pPr lvl="1"/>
            <a:r>
              <a:rPr/>
              <a:t>Require special permissions or credentials for access.</a:t>
            </a:r>
          </a:p>
          <a:p>
            <a:pPr lvl="1"/>
            <a:r>
              <a:rPr/>
              <a:t>Used for internal systems or trusted partner integrations.</a:t>
            </a:r>
          </a:p>
          <a:p>
            <a:pPr lvl="0" indent="0" marL="0">
              <a:spcBef>
                <a:spcPts val="3000"/>
              </a:spcBef>
              <a:buNone/>
            </a:pPr>
            <a:r>
              <a:rPr b="1"/>
              <a:t>Common APIs for data gathering</a:t>
            </a:r>
          </a:p>
          <a:p>
            <a:pPr lvl="0" indent="0" marL="0">
              <a:buNone/>
            </a:pPr>
            <a:r>
              <a:rPr/>
              <a:t>Think of these as Project examples</a:t>
            </a:r>
          </a:p>
          <a:p>
            <a:pPr lvl="0"/>
            <a:r>
              <a:rPr/>
              <a:t>Social Media APIs: Access user data, post updates, or integrate social media features into applications.</a:t>
            </a:r>
          </a:p>
          <a:p>
            <a:pPr lvl="0"/>
            <a:r>
              <a:rPr/>
              <a:t>Payment Gateway APIs: Enable online payments and transactions.</a:t>
            </a:r>
          </a:p>
          <a:p>
            <a:pPr lvl="0"/>
            <a:r>
              <a:rPr/>
              <a:t>Maps APIs: Access maps, location data, and geospatial information.</a:t>
            </a:r>
          </a:p>
          <a:p>
            <a:pPr lvl="0"/>
            <a:r>
              <a:rPr/>
              <a:t>Weather APIs: Retrieve weather forecasts and historical data.</a:t>
            </a:r>
          </a:p>
          <a:p>
            <a:pPr lvl="0"/>
            <a:r>
              <a:rPr/>
              <a:t>News APIs: Aggregate news articles and content from various sources.</a:t>
            </a:r>
          </a:p>
          <a:p>
            <a:pPr lvl="0"/>
            <a:r>
              <a:rPr/>
              <a:t>Stock Market APIs: Access stock prices, market data, and financial information.</a:t>
            </a:r>
          </a:p>
          <a:p>
            <a:pPr lvl="0"/>
            <a:r>
              <a:rPr/>
              <a:t>E-commerce APIs: Integrate e-commerce platforms, product data, and payment processing.</a:t>
            </a:r>
          </a:p>
          <a:p>
            <a:pPr lvl="0" indent="0" marL="0">
              <a:spcBef>
                <a:spcPts val="3000"/>
              </a:spcBef>
              <a:buNone/>
            </a:pPr>
            <a:r>
              <a:rPr b="1"/>
              <a:t>Common Sources</a:t>
            </a:r>
          </a:p>
          <a:p>
            <a:pPr lvl="0"/>
            <a:r>
              <a:rPr/>
              <a:t>Twitter API: Used for sentiment analysis and trend monitoring; access is now limited.</a:t>
            </a:r>
            <a:br/>
          </a:p>
          <a:p>
            <a:pPr lvl="0"/>
            <a:r>
              <a:rPr/>
              <a:t>Facebook Graph API: Gathers data and insights on user interactions.</a:t>
            </a:r>
            <a:br/>
          </a:p>
          <a:p>
            <a:pPr lvl="0"/>
            <a:r>
              <a:rPr/>
              <a:t>Reddit API: Accesses Reddit content, user data, and community features.</a:t>
            </a:r>
            <a:br/>
          </a:p>
          <a:p>
            <a:pPr lvl="0"/>
            <a:r>
              <a:rPr/>
              <a:t>Google Maps API: Provides maps, geolocation, and routing data.</a:t>
            </a:r>
            <a:br/>
          </a:p>
          <a:p>
            <a:pPr lvl="0"/>
            <a:r>
              <a:rPr/>
              <a:t>GitHub API: Retrieves code repositories and collaboration data.</a:t>
            </a:r>
            <a:br/>
          </a:p>
          <a:p>
            <a:pPr lvl="0"/>
            <a:r>
              <a:rPr/>
              <a:t>OpenWeatherMap API: Supplies global weather data and forecasts.</a:t>
            </a:r>
            <a:br/>
          </a:p>
          <a:p>
            <a:pPr lvl="0"/>
            <a:r>
              <a:rPr/>
              <a:t>News API: Aggregates news for sentiment analysis and trends.</a:t>
            </a:r>
            <a:br/>
          </a:p>
          <a:p>
            <a:pPr lvl="0"/>
            <a:r>
              <a:rPr/>
              <a:t>NASA API: Offers space imagery, astronomy, and mission data.</a:t>
            </a:r>
            <a:br/>
          </a:p>
          <a:p>
            <a:pPr lvl="0"/>
            <a:r>
              <a:rPr/>
              <a:t>COVID-19 Data APIs: Tracks and analyzes pandemic data.</a:t>
            </a:r>
            <a:br/>
          </a:p>
          <a:p>
            <a:pPr lvl="0"/>
            <a:r>
              <a:rPr/>
              <a:t>Web Scraping Libraries: Tools like Beautiful Soup and Scrapy extract website data.</a:t>
            </a:r>
          </a:p>
          <a:p>
            <a:pPr lvl="0" indent="0" marL="0">
              <a:spcBef>
                <a:spcPts val="3000"/>
              </a:spcBef>
              <a:buNone/>
            </a:pPr>
            <a:r>
              <a:rPr b="1"/>
              <a:t>Example: Federal Reserve Bank of St. Louis.</a:t>
            </a:r>
          </a:p>
          <a:p>
            <a:pPr lvl="0"/>
            <a:r>
              <a:rPr/>
              <a:t>Base URL: </a:t>
            </a:r>
            <a:r>
              <a:rPr>
                <a:latin typeface="Roboto"/>
              </a:rPr>
              <a:t>https://api.stlouisfed.org/fred/</a:t>
            </a:r>
            <a:br/>
          </a:p>
          <a:p>
            <a:pPr lvl="0"/>
            <a:r>
              <a:rPr/>
              <a:t>The endpoint: </a:t>
            </a:r>
            <a:r>
              <a:rPr>
                <a:latin typeface="Roboto"/>
              </a:rPr>
              <a:t>series/observations</a:t>
            </a:r>
            <a:br/>
          </a:p>
          <a:p>
            <a:pPr lvl="0"/>
            <a:r>
              <a:rPr/>
              <a:t>The parameters:</a:t>
            </a:r>
          </a:p>
          <a:p>
            <a:pPr lvl="1"/>
            <a:r>
              <a:rPr/>
              <a:t>series_id: The unique ID of the economic data series (e.g., </a:t>
            </a:r>
            <a:r>
              <a:rPr>
                <a:latin typeface="Roboto"/>
              </a:rPr>
              <a:t>"GDP"</a:t>
            </a:r>
            <a:r>
              <a:rPr/>
              <a:t>).</a:t>
            </a:r>
            <a:br/>
          </a:p>
          <a:p>
            <a:pPr lvl="1"/>
            <a:r>
              <a:rPr/>
              <a:t>api_key: Your personal API key obtained from the FRED website.</a:t>
            </a:r>
            <a:br/>
          </a:p>
          <a:p>
            <a:pPr lvl="1"/>
            <a:r>
              <a:rPr/>
              <a:t>file_type: Desired response format (</a:t>
            </a:r>
            <a:r>
              <a:rPr>
                <a:latin typeface="Roboto"/>
              </a:rPr>
              <a:t>json</a:t>
            </a:r>
            <a:r>
              <a:rPr/>
              <a:t>, </a:t>
            </a:r>
            <a:r>
              <a:rPr>
                <a:latin typeface="Roboto"/>
              </a:rPr>
              <a:t>xml</a:t>
            </a:r>
            <a:r>
              <a:rPr/>
              <a:t>, etc.).</a:t>
            </a:r>
            <a:br/>
          </a:p>
          <a:p>
            <a:pPr lvl="0"/>
            <a:r>
              <a:rPr/>
              <a:t>The example request:</a:t>
            </a:r>
            <a:br/>
            <a:r>
              <a:rPr>
                <a:latin typeface="Roboto"/>
              </a:rPr>
              <a:t>https://api.stlouisfed.org/fred/series/observations?series_id=GDP&amp;api_key=abcdefghijklmnopqrstuvwxyz123456&amp;file_type=json</a:t>
            </a:r>
          </a:p>
          <a:p>
            <a:pPr lvl="0" indent="0" marL="0">
              <a:buNone/>
            </a:pPr>
            <a:r>
              <a:rPr b="1"/>
              <a:t>Note</a:t>
            </a:r>
            <a:r>
              <a:rPr/>
              <a:t>: Replace </a:t>
            </a:r>
            <a:r>
              <a:rPr>
                <a:latin typeface="Roboto"/>
              </a:rPr>
              <a:t>abcdefghijklmnopqrstuvwxyz123456</a:t>
            </a:r>
            <a:r>
              <a:rPr/>
              <a:t> with your actual API key. You can obtain an API key by registering on the FRED website. (</a:t>
            </a:r>
            <a:r>
              <a:rPr>
                <a:hlinkClick r:id="rId2"/>
              </a:rPr>
              <a:t>fred.stlouisfed.org</a:t>
            </a:r>
            <a:r>
              <a:rPr/>
              <a:t>)</a:t>
            </a:r>
          </a:p>
        </p:txBody>
      </p:sp>
    </p:spTree>
  </p:cSl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Fred API in python</a:t>
            </a:r>
          </a:p>
        </p:txBody>
      </p:sp>
    </p:spTree>
  </p:cSl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indent="0">
              <a:buNone/>
            </a:pPr>
            <a:r>
              <a:rPr>
                <a:solidFill>
                  <a:srgbClr val="00769E"/>
                </a:solidFill>
                <a:latin typeface="Roboto"/>
              </a:rPr>
              <a:t>import</a:t>
            </a:r>
            <a:r>
              <a:rPr>
                <a:solidFill>
                  <a:srgbClr val="003B4F"/>
                </a:solidFill>
                <a:latin typeface="Roboto"/>
              </a:rPr>
              <a:t> requests</a:t>
            </a:r>
            <a:br/>
            <a:r>
              <a:rPr>
                <a:solidFill>
                  <a:srgbClr val="00769E"/>
                </a:solidFill>
                <a:latin typeface="Roboto"/>
              </a:rPr>
              <a:t>import</a:t>
            </a:r>
            <a:r>
              <a:rPr>
                <a:solidFill>
                  <a:srgbClr val="003B4F"/>
                </a:solidFill>
                <a:latin typeface="Roboto"/>
              </a:rPr>
              <a:t> pandas </a:t>
            </a:r>
            <a:r>
              <a:rPr>
                <a:solidFill>
                  <a:srgbClr val="00769E"/>
                </a:solidFill>
                <a:latin typeface="Roboto"/>
              </a:rPr>
              <a:t>as</a:t>
            </a:r>
            <a:r>
              <a:rPr>
                <a:solidFill>
                  <a:srgbClr val="003B4F"/>
                </a:solidFill>
                <a:latin typeface="Roboto"/>
              </a:rPr>
              <a:t> pd</a:t>
            </a:r>
            <a:br/>
            <a:br/>
            <a:r>
              <a:rPr>
                <a:solidFill>
                  <a:srgbClr val="5E5E5E"/>
                </a:solidFill>
                <a:latin typeface="Roboto"/>
              </a:rPr>
              <a:t># Define the FRED API parameters</a:t>
            </a:r>
            <a:br/>
            <a:r>
              <a:rPr>
                <a:solidFill>
                  <a:srgbClr val="003B4F"/>
                </a:solidFill>
                <a:latin typeface="Roboto"/>
              </a:rPr>
              <a:t>base_url </a:t>
            </a:r>
            <a:r>
              <a:rPr>
                <a:solidFill>
                  <a:srgbClr val="5E5E5E"/>
                </a:solidFill>
                <a:latin typeface="Roboto"/>
              </a:rPr>
              <a:t>=</a:t>
            </a:r>
            <a:r>
              <a:rPr>
                <a:solidFill>
                  <a:srgbClr val="003B4F"/>
                </a:solidFill>
                <a:latin typeface="Roboto"/>
              </a:rPr>
              <a:t> </a:t>
            </a:r>
            <a:r>
              <a:rPr>
                <a:solidFill>
                  <a:srgbClr val="20794D"/>
                </a:solidFill>
                <a:latin typeface="Roboto"/>
              </a:rPr>
              <a:t>"https://api.stlouisfed.org/fred/series/observations"</a:t>
            </a:r>
            <a:br/>
            <a:r>
              <a:rPr>
                <a:solidFill>
                  <a:srgbClr val="003B4F"/>
                </a:solidFill>
                <a:latin typeface="Roboto"/>
              </a:rPr>
              <a:t>api_key </a:t>
            </a:r>
            <a:r>
              <a:rPr>
                <a:solidFill>
                  <a:srgbClr val="5E5E5E"/>
                </a:solidFill>
                <a:latin typeface="Roboto"/>
              </a:rPr>
              <a:t>=</a:t>
            </a:r>
            <a:r>
              <a:rPr>
                <a:solidFill>
                  <a:srgbClr val="003B4F"/>
                </a:solidFill>
                <a:latin typeface="Roboto"/>
              </a:rPr>
              <a:t> </a:t>
            </a:r>
            <a:r>
              <a:rPr>
                <a:solidFill>
                  <a:srgbClr val="20794D"/>
                </a:solidFill>
                <a:latin typeface="Roboto"/>
              </a:rPr>
              <a:t>"abcdefghijklmnopqrstuvwxyz123456"</a:t>
            </a:r>
            <a:r>
              <a:rPr>
                <a:solidFill>
                  <a:srgbClr val="003B4F"/>
                </a:solidFill>
                <a:latin typeface="Roboto"/>
              </a:rPr>
              <a:t>  </a:t>
            </a:r>
            <a:r>
              <a:rPr>
                <a:solidFill>
                  <a:srgbClr val="5E5E5E"/>
                </a:solidFill>
                <a:latin typeface="Roboto"/>
              </a:rPr>
              <a:t># Replace with your actual FRED API key</a:t>
            </a:r>
            <a:br/>
            <a:r>
              <a:rPr>
                <a:solidFill>
                  <a:srgbClr val="003B4F"/>
                </a:solidFill>
                <a:latin typeface="Roboto"/>
              </a:rPr>
              <a:t>params </a:t>
            </a:r>
            <a:r>
              <a:rPr>
                <a:solidFill>
                  <a:srgbClr val="5E5E5E"/>
                </a:solidFill>
                <a:latin typeface="Roboto"/>
              </a:rPr>
              <a:t>=</a:t>
            </a:r>
            <a:r>
              <a:rPr>
                <a:solidFill>
                  <a:srgbClr val="003B4F"/>
                </a:solidFill>
                <a:latin typeface="Roboto"/>
              </a:rPr>
              <a:t> {</a:t>
            </a:r>
            <a:br/>
            <a:r>
              <a:rPr>
                <a:solidFill>
                  <a:srgbClr val="003B4F"/>
                </a:solidFill>
                <a:latin typeface="Roboto"/>
              </a:rPr>
              <a:t>    </a:t>
            </a:r>
            <a:r>
              <a:rPr>
                <a:solidFill>
                  <a:srgbClr val="20794D"/>
                </a:solidFill>
                <a:latin typeface="Roboto"/>
              </a:rPr>
              <a:t>"series_id"</a:t>
            </a:r>
            <a:r>
              <a:rPr>
                <a:solidFill>
                  <a:srgbClr val="003B4F"/>
                </a:solidFill>
                <a:latin typeface="Roboto"/>
              </a:rPr>
              <a:t>: </a:t>
            </a:r>
            <a:r>
              <a:rPr>
                <a:solidFill>
                  <a:srgbClr val="20794D"/>
                </a:solidFill>
                <a:latin typeface="Roboto"/>
              </a:rPr>
              <a:t>"UNRATE"</a:t>
            </a:r>
            <a:r>
              <a:rPr>
                <a:solidFill>
                  <a:srgbClr val="003B4F"/>
                </a:solidFill>
                <a:latin typeface="Roboto"/>
              </a:rPr>
              <a:t>,  </a:t>
            </a:r>
            <a:r>
              <a:rPr>
                <a:solidFill>
                  <a:srgbClr val="5E5E5E"/>
                </a:solidFill>
                <a:latin typeface="Roboto"/>
              </a:rPr>
              <a:t># Unemployment Rate series ID</a:t>
            </a:r>
            <a:br/>
            <a:r>
              <a:rPr>
                <a:solidFill>
                  <a:srgbClr val="003B4F"/>
                </a:solidFill>
                <a:latin typeface="Roboto"/>
              </a:rPr>
              <a:t>    </a:t>
            </a:r>
            <a:r>
              <a:rPr>
                <a:solidFill>
                  <a:srgbClr val="20794D"/>
                </a:solidFill>
                <a:latin typeface="Roboto"/>
              </a:rPr>
              <a:t>"api_key"</a:t>
            </a:r>
            <a:r>
              <a:rPr>
                <a:solidFill>
                  <a:srgbClr val="003B4F"/>
                </a:solidFill>
                <a:latin typeface="Roboto"/>
              </a:rPr>
              <a:t>: api_key,</a:t>
            </a:r>
            <a:br/>
            <a:r>
              <a:rPr>
                <a:solidFill>
                  <a:srgbClr val="003B4F"/>
                </a:solidFill>
                <a:latin typeface="Roboto"/>
              </a:rPr>
              <a:t>    </a:t>
            </a:r>
            <a:r>
              <a:rPr>
                <a:solidFill>
                  <a:srgbClr val="20794D"/>
                </a:solidFill>
                <a:latin typeface="Roboto"/>
              </a:rPr>
              <a:t>"file_type"</a:t>
            </a:r>
            <a:r>
              <a:rPr>
                <a:solidFill>
                  <a:srgbClr val="003B4F"/>
                </a:solidFill>
                <a:latin typeface="Roboto"/>
              </a:rPr>
              <a:t>: </a:t>
            </a:r>
            <a:r>
              <a:rPr>
                <a:solidFill>
                  <a:srgbClr val="20794D"/>
                </a:solidFill>
                <a:latin typeface="Roboto"/>
              </a:rPr>
              <a:t>"json"</a:t>
            </a:r>
            <a:r>
              <a:rPr>
                <a:solidFill>
                  <a:srgbClr val="003B4F"/>
                </a:solidFill>
                <a:latin typeface="Roboto"/>
              </a:rPr>
              <a:t>  </a:t>
            </a:r>
            <a:r>
              <a:rPr>
                <a:solidFill>
                  <a:srgbClr val="5E5E5E"/>
                </a:solidFill>
                <a:latin typeface="Roboto"/>
              </a:rPr>
              <a:t># Request JSON format</a:t>
            </a:r>
            <a:br/>
            <a:r>
              <a:rPr>
                <a:solidFill>
                  <a:srgbClr val="003B4F"/>
                </a:solidFill>
                <a:latin typeface="Roboto"/>
              </a:rPr>
              <a:t>}</a:t>
            </a:r>
            <a:br/>
            <a:br/>
            <a:r>
              <a:rPr>
                <a:solidFill>
                  <a:srgbClr val="5E5E5E"/>
                </a:solidFill>
                <a:latin typeface="Roboto"/>
              </a:rPr>
              <a:t># Send the request to the FRED API</a:t>
            </a:r>
            <a:br/>
            <a:r>
              <a:rPr>
                <a:solidFill>
                  <a:srgbClr val="003B4F"/>
                </a:solidFill>
                <a:latin typeface="Roboto"/>
              </a:rPr>
              <a:t>response </a:t>
            </a:r>
            <a:r>
              <a:rPr>
                <a:solidFill>
                  <a:srgbClr val="5E5E5E"/>
                </a:solidFill>
                <a:latin typeface="Roboto"/>
              </a:rPr>
              <a:t>=</a:t>
            </a:r>
            <a:r>
              <a:rPr>
                <a:solidFill>
                  <a:srgbClr val="003B4F"/>
                </a:solidFill>
                <a:latin typeface="Roboto"/>
              </a:rPr>
              <a:t> requests.get(base_url, params</a:t>
            </a:r>
            <a:r>
              <a:rPr>
                <a:solidFill>
                  <a:srgbClr val="5E5E5E"/>
                </a:solidFill>
                <a:latin typeface="Roboto"/>
              </a:rPr>
              <a:t>=</a:t>
            </a:r>
            <a:r>
              <a:rPr>
                <a:solidFill>
                  <a:srgbClr val="003B4F"/>
                </a:solidFill>
                <a:latin typeface="Roboto"/>
              </a:rPr>
              <a:t>params)</a:t>
            </a:r>
            <a:br/>
            <a:br/>
            <a:r>
              <a:rPr>
                <a:solidFill>
                  <a:srgbClr val="5E5E5E"/>
                </a:solidFill>
                <a:latin typeface="Roboto"/>
              </a:rPr>
              <a:t># Check if the request was successful</a:t>
            </a:r>
            <a:br/>
            <a:r>
              <a:rPr b="1">
                <a:solidFill>
                  <a:srgbClr val="003B4F"/>
                </a:solidFill>
                <a:latin typeface="Roboto"/>
              </a:rPr>
              <a:t>if</a:t>
            </a:r>
            <a:r>
              <a:rPr>
                <a:solidFill>
                  <a:srgbClr val="003B4F"/>
                </a:solidFill>
                <a:latin typeface="Roboto"/>
              </a:rPr>
              <a:t> response.status_code </a:t>
            </a:r>
            <a:r>
              <a:rPr>
                <a:solidFill>
                  <a:srgbClr val="5E5E5E"/>
                </a:solidFill>
                <a:latin typeface="Roboto"/>
              </a:rPr>
              <a:t>==</a:t>
            </a:r>
            <a:r>
              <a:rPr>
                <a:solidFill>
                  <a:srgbClr val="003B4F"/>
                </a:solidFill>
                <a:latin typeface="Roboto"/>
              </a:rPr>
              <a:t> </a:t>
            </a:r>
            <a:r>
              <a:rPr>
                <a:solidFill>
                  <a:srgbClr val="AD0000"/>
                </a:solidFill>
                <a:latin typeface="Roboto"/>
              </a:rPr>
              <a:t>200</a:t>
            </a:r>
            <a:r>
              <a:rPr>
                <a:solidFill>
                  <a:srgbClr val="003B4F"/>
                </a:solidFill>
                <a:latin typeface="Roboto"/>
              </a:rPr>
              <a:t>:</a:t>
            </a:r>
            <a:br/>
            <a:r>
              <a:rPr>
                <a:solidFill>
                  <a:srgbClr val="003B4F"/>
                </a:solidFill>
                <a:latin typeface="Roboto"/>
              </a:rPr>
              <a:t>    </a:t>
            </a:r>
            <a:r>
              <a:rPr>
                <a:solidFill>
                  <a:srgbClr val="5E5E5E"/>
                </a:solidFill>
                <a:latin typeface="Roboto"/>
              </a:rPr>
              <a:t># Parse the JSON response</a:t>
            </a:r>
            <a:br/>
            <a:r>
              <a:rPr>
                <a:solidFill>
                  <a:srgbClr val="003B4F"/>
                </a:solidFill>
                <a:latin typeface="Roboto"/>
              </a:rPr>
              <a:t>    data </a:t>
            </a:r>
            <a:r>
              <a:rPr>
                <a:solidFill>
                  <a:srgbClr val="5E5E5E"/>
                </a:solidFill>
                <a:latin typeface="Roboto"/>
              </a:rPr>
              <a:t>=</a:t>
            </a:r>
            <a:r>
              <a:rPr>
                <a:solidFill>
                  <a:srgbClr val="003B4F"/>
                </a:solidFill>
                <a:latin typeface="Roboto"/>
              </a:rPr>
              <a:t> response.json()</a:t>
            </a:r>
            <a:br/>
            <a:r>
              <a:rPr>
                <a:solidFill>
                  <a:srgbClr val="003B4F"/>
                </a:solidFill>
                <a:latin typeface="Roboto"/>
              </a:rPr>
              <a:t>    observations </a:t>
            </a:r>
            <a:r>
              <a:rPr>
                <a:solidFill>
                  <a:srgbClr val="5E5E5E"/>
                </a:solidFill>
                <a:latin typeface="Roboto"/>
              </a:rPr>
              <a:t>=</a:t>
            </a:r>
            <a:r>
              <a:rPr>
                <a:solidFill>
                  <a:srgbClr val="003B4F"/>
                </a:solidFill>
                <a:latin typeface="Roboto"/>
              </a:rPr>
              <a:t> data.get(</a:t>
            </a:r>
            <a:r>
              <a:rPr>
                <a:solidFill>
                  <a:srgbClr val="20794D"/>
                </a:solidFill>
                <a:latin typeface="Roboto"/>
              </a:rPr>
              <a:t>"observations"</a:t>
            </a:r>
            <a:r>
              <a:rPr>
                <a:solidFill>
                  <a:srgbClr val="003B4F"/>
                </a:solidFill>
                <a:latin typeface="Roboto"/>
              </a:rPr>
              <a:t>, [])</a:t>
            </a:r>
            <a:br/>
            <a:r>
              <a:rPr>
                <a:solidFill>
                  <a:srgbClr val="003B4F"/>
                </a:solidFill>
                <a:latin typeface="Roboto"/>
              </a:rPr>
              <a:t>    </a:t>
            </a:r>
            <a:br/>
            <a:r>
              <a:rPr>
                <a:solidFill>
                  <a:srgbClr val="003B4F"/>
                </a:solidFill>
                <a:latin typeface="Roboto"/>
              </a:rPr>
              <a:t>    </a:t>
            </a:r>
            <a:r>
              <a:rPr>
                <a:solidFill>
                  <a:srgbClr val="5E5E5E"/>
                </a:solidFill>
                <a:latin typeface="Roboto"/>
              </a:rPr>
              <a:t># Convert observations to a DataFrame</a:t>
            </a:r>
            <a:br/>
            <a:r>
              <a:rPr>
                <a:solidFill>
                  <a:srgbClr val="003B4F"/>
                </a:solidFill>
                <a:latin typeface="Roboto"/>
              </a:rPr>
              <a:t>    df </a:t>
            </a:r>
            <a:r>
              <a:rPr>
                <a:solidFill>
                  <a:srgbClr val="5E5E5E"/>
                </a:solidFill>
                <a:latin typeface="Roboto"/>
              </a:rPr>
              <a:t>=</a:t>
            </a:r>
            <a:r>
              <a:rPr>
                <a:solidFill>
                  <a:srgbClr val="003B4F"/>
                </a:solidFill>
                <a:latin typeface="Roboto"/>
              </a:rPr>
              <a:t> pd.DataFrame(observations)</a:t>
            </a:r>
            <a:br/>
            <a:r>
              <a:rPr>
                <a:solidFill>
                  <a:srgbClr val="003B4F"/>
                </a:solidFill>
                <a:latin typeface="Roboto"/>
              </a:rPr>
              <a:t>    </a:t>
            </a:r>
            <a:br/>
            <a:r>
              <a:rPr>
                <a:solidFill>
                  <a:srgbClr val="003B4F"/>
                </a:solidFill>
                <a:latin typeface="Roboto"/>
              </a:rPr>
              <a:t>    </a:t>
            </a:r>
            <a:r>
              <a:rPr>
                <a:solidFill>
                  <a:srgbClr val="5E5E5E"/>
                </a:solidFill>
                <a:latin typeface="Roboto"/>
              </a:rPr>
              <a:t># Save the data to a CSV file</a:t>
            </a:r>
            <a:br/>
            <a:r>
              <a:rPr>
                <a:solidFill>
                  <a:srgbClr val="003B4F"/>
                </a:solidFill>
                <a:latin typeface="Roboto"/>
              </a:rPr>
              <a:t>    file_path </a:t>
            </a:r>
            <a:r>
              <a:rPr>
                <a:solidFill>
                  <a:srgbClr val="5E5E5E"/>
                </a:solidFill>
                <a:latin typeface="Roboto"/>
              </a:rPr>
              <a:t>=</a:t>
            </a:r>
            <a:r>
              <a:rPr>
                <a:solidFill>
                  <a:srgbClr val="003B4F"/>
                </a:solidFill>
                <a:latin typeface="Roboto"/>
              </a:rPr>
              <a:t> </a:t>
            </a:r>
            <a:r>
              <a:rPr>
                <a:solidFill>
                  <a:srgbClr val="20794D"/>
                </a:solidFill>
                <a:latin typeface="Roboto"/>
              </a:rPr>
              <a:t>"/data/UNRATE_data.csv"</a:t>
            </a:r>
            <a:br/>
            <a:r>
              <a:rPr>
                <a:solidFill>
                  <a:srgbClr val="003B4F"/>
                </a:solidFill>
                <a:latin typeface="Roboto"/>
              </a:rPr>
              <a:t>    df.to_csv(file_path, index</a:t>
            </a:r>
            <a:r>
              <a:rPr>
                <a:solidFill>
                  <a:srgbClr val="5E5E5E"/>
                </a:solidFill>
                <a:latin typeface="Roboto"/>
              </a:rPr>
              <a:t>=</a:t>
            </a:r>
            <a:r>
              <a:rPr>
                <a:solidFill>
                  <a:srgbClr val="111111"/>
                </a:solidFill>
                <a:latin typeface="Roboto"/>
              </a:rPr>
              <a:t>False</a:t>
            </a:r>
            <a:r>
              <a:rPr>
                <a:solidFill>
                  <a:srgbClr val="003B4F"/>
                </a:solidFill>
                <a:latin typeface="Roboto"/>
              </a:rPr>
              <a:t>)</a:t>
            </a:r>
            <a:br/>
            <a:r>
              <a:rPr>
                <a:solidFill>
                  <a:srgbClr val="003B4F"/>
                </a:solidFill>
                <a:latin typeface="Roboto"/>
              </a:rPr>
              <a:t>    print(</a:t>
            </a:r>
            <a:r>
              <a:rPr>
                <a:solidFill>
                  <a:srgbClr val="20794D"/>
                </a:solidFill>
                <a:latin typeface="Roboto"/>
              </a:rPr>
              <a:t>f"Data saved to </a:t>
            </a:r>
            <a:r>
              <a:rPr>
                <a:solidFill>
                  <a:srgbClr val="5E5E5E"/>
                </a:solidFill>
                <a:latin typeface="Roboto"/>
              </a:rPr>
              <a:t>{</a:t>
            </a:r>
            <a:r>
              <a:rPr>
                <a:solidFill>
                  <a:srgbClr val="003B4F"/>
                </a:solidFill>
                <a:latin typeface="Roboto"/>
              </a:rPr>
              <a:t>file_path</a:t>
            </a:r>
            <a:r>
              <a:rPr>
                <a:solidFill>
                  <a:srgbClr val="5E5E5E"/>
                </a:solidFill>
                <a:latin typeface="Roboto"/>
              </a:rPr>
              <a:t>}</a:t>
            </a:r>
            <a:r>
              <a:rPr>
                <a:solidFill>
                  <a:srgbClr val="20794D"/>
                </a:solidFill>
                <a:latin typeface="Roboto"/>
              </a:rPr>
              <a:t>"</a:t>
            </a:r>
            <a:r>
              <a:rPr>
                <a:solidFill>
                  <a:srgbClr val="003B4F"/>
                </a:solidFill>
                <a:latin typeface="Roboto"/>
              </a:rPr>
              <a:t>)</a:t>
            </a:r>
            <a:br/>
            <a:r>
              <a:rPr b="1">
                <a:solidFill>
                  <a:srgbClr val="003B4F"/>
                </a:solidFill>
                <a:latin typeface="Roboto"/>
              </a:rPr>
              <a:t>else</a:t>
            </a:r>
            <a:r>
              <a:rPr>
                <a:solidFill>
                  <a:srgbClr val="003B4F"/>
                </a:solidFill>
                <a:latin typeface="Roboto"/>
              </a:rPr>
              <a:t>:</a:t>
            </a:r>
            <a:br/>
            <a:r>
              <a:rPr>
                <a:solidFill>
                  <a:srgbClr val="003B4F"/>
                </a:solidFill>
                <a:latin typeface="Roboto"/>
              </a:rPr>
              <a:t>    print(</a:t>
            </a:r>
            <a:r>
              <a:rPr>
                <a:solidFill>
                  <a:srgbClr val="20794D"/>
                </a:solidFill>
                <a:latin typeface="Roboto"/>
              </a:rPr>
              <a:t>f"Failed to fetch data. Status code: </a:t>
            </a:r>
            <a:r>
              <a:rPr>
                <a:solidFill>
                  <a:srgbClr val="5E5E5E"/>
                </a:solidFill>
                <a:latin typeface="Roboto"/>
              </a:rPr>
              <a:t>{</a:t>
            </a:r>
            <a:r>
              <a:rPr>
                <a:solidFill>
                  <a:srgbClr val="003B4F"/>
                </a:solidFill>
                <a:latin typeface="Roboto"/>
              </a:rPr>
              <a:t>response</a:t>
            </a:r>
            <a:r>
              <a:rPr>
                <a:solidFill>
                  <a:srgbClr val="5E5E5E"/>
                </a:solidFill>
                <a:latin typeface="Roboto"/>
              </a:rPr>
              <a:t>.</a:t>
            </a:r>
            <a:r>
              <a:rPr>
                <a:solidFill>
                  <a:srgbClr val="003B4F"/>
                </a:solidFill>
                <a:latin typeface="Roboto"/>
              </a:rPr>
              <a:t>status_code</a:t>
            </a:r>
            <a:r>
              <a:rPr>
                <a:solidFill>
                  <a:srgbClr val="5E5E5E"/>
                </a:solidFill>
                <a:latin typeface="Roboto"/>
              </a:rPr>
              <a:t>}</a:t>
            </a:r>
            <a:r>
              <a:rPr>
                <a:solidFill>
                  <a:srgbClr val="20794D"/>
                </a:solidFill>
                <a:latin typeface="Roboto"/>
              </a:rPr>
              <a:t>, Message: </a:t>
            </a:r>
            <a:r>
              <a:rPr>
                <a:solidFill>
                  <a:srgbClr val="5E5E5E"/>
                </a:solidFill>
                <a:latin typeface="Roboto"/>
              </a:rPr>
              <a:t>{</a:t>
            </a:r>
            <a:r>
              <a:rPr>
                <a:solidFill>
                  <a:srgbClr val="003B4F"/>
                </a:solidFill>
                <a:latin typeface="Roboto"/>
              </a:rPr>
              <a:t>response</a:t>
            </a:r>
            <a:r>
              <a:rPr>
                <a:solidFill>
                  <a:srgbClr val="5E5E5E"/>
                </a:solidFill>
                <a:latin typeface="Roboto"/>
              </a:rPr>
              <a:t>.</a:t>
            </a:r>
            <a:r>
              <a:rPr>
                <a:solidFill>
                  <a:srgbClr val="003B4F"/>
                </a:solidFill>
                <a:latin typeface="Roboto"/>
              </a:rPr>
              <a:t>text</a:t>
            </a:r>
            <a:r>
              <a:rPr>
                <a:solidFill>
                  <a:srgbClr val="5E5E5E"/>
                </a:solidFill>
                <a:latin typeface="Roboto"/>
              </a:rPr>
              <a:t>}</a:t>
            </a:r>
            <a:r>
              <a:rPr>
                <a:solidFill>
                  <a:srgbClr val="20794D"/>
                </a:solidFill>
                <a:latin typeface="Roboto"/>
              </a:rPr>
              <a:t>"</a:t>
            </a:r>
            <a:r>
              <a:rPr>
                <a:solidFill>
                  <a:srgbClr val="003B4F"/>
                </a:solidFill>
                <a:latin typeface="Roboto"/>
              </a:rPr>
              <a:t>)</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M01_P1_files/figure-pptx/cell-4-output-1.png" id="0" name="Picture 1"/>
          <p:cNvPicPr>
            <a:picLocks noGrp="1" noChangeAspect="1"/>
          </p:cNvPicPr>
          <p:nvPr/>
        </p:nvPicPr>
        <p:blipFill>
          <a:blip r:embed="rId2"/>
          <a:stretch>
            <a:fillRect/>
          </a:stretch>
        </p:blipFill>
        <p:spPr bwMode="auto">
          <a:xfrm>
            <a:off x="838200" y="2794000"/>
            <a:ext cx="5181600" cy="2387600"/>
          </a:xfrm>
          <a:prstGeom prst="rect">
            <a:avLst/>
          </a:prstGeom>
          <a:noFill/>
          <a:ln w="9525">
            <a:noFill/>
            <a:headEnd/>
            <a:tailEnd/>
          </a:ln>
        </p:spPr>
      </p:pic>
      <p:graphicFrame>
        <p:nvGraphicFramePr>
          <p:cNvPr id="6" name="Content Placeholder 5"/>
          <p:cNvGraphicFramePr>
            <a:graphicFrameLocks noGrp="1"/>
          </p:cNvGraphicFramePr>
          <p:nvPr>
            <p:ph idx="1"/>
          </p:nvPr>
        </p:nvGraphicFramePr>
        <p:xfrm>
          <a:off x="6172200" y="1816100"/>
          <a:ext cx="5181600" cy="4343400"/>
        </p:xfrm>
        <a:graphic>
          <a:graphicData uri="http://schemas.openxmlformats.org/drawingml/2006/table">
            <a:tbl>
              <a:tblPr firstRow="1" bandRow="1">
                <a:tableStyleId>{5C22544A-7EE6-4342-B048-85BDC9FD1C3A}</a:tableStyleId>
              </a:tblPr>
              <a:tblGrid>
                <a:gridCol w="1295400"/>
                <a:gridCol w="1295400"/>
                <a:gridCol w="1295400"/>
                <a:gridCol w="1295400"/>
              </a:tblGrid>
              <a:tr h="0">
                <a:tc>
                  <a:txBody>
                    <a:bodyPr/>
                    <a:lstStyle/>
                    <a:p>
                      <a:pPr lvl="0" indent="0" marL="0">
                        <a:buNone/>
                      </a:pPr>
                      <a:r>
                        <a:rPr/>
                        <a:t>Class Activity</a:t>
                      </a:r>
                    </a:p>
                  </a:txBody>
                  <a:tcPr/>
                </a:tc>
                <a:tc>
                  <a:txBody>
                    <a:bodyPr/>
                    <a:lstStyle/>
                    <a:p>
                      <a:pPr lvl="0" indent="0" marL="0">
                        <a:buNone/>
                      </a:pPr>
                      <a:r>
                        <a:rPr/>
                        <a:t>Count</a:t>
                      </a:r>
                    </a:p>
                  </a:txBody>
                  <a:tcPr/>
                </a:tc>
                <a:tc>
                  <a:txBody>
                    <a:bodyPr/>
                    <a:lstStyle/>
                    <a:p>
                      <a:pPr lvl="0" indent="0" marL="0">
                        <a:buNone/>
                      </a:pPr>
                      <a:r>
                        <a:rPr/>
                        <a:t>Points</a:t>
                      </a:r>
                    </a:p>
                  </a:txBody>
                  <a:tcPr/>
                </a:tc>
                <a:tc>
                  <a:txBody>
                    <a:bodyPr/>
                    <a:lstStyle/>
                    <a:p>
                      <a:pPr lvl="0" indent="0" marL="0">
                        <a:buNone/>
                      </a:pPr>
                      <a:r>
                        <a:rPr/>
                        <a:t>Max Points</a:t>
                      </a:r>
                    </a:p>
                  </a:txBody>
                  <a:tcPr/>
                </a:tc>
              </a:tr>
              <a:tr h="0">
                <a:tc>
                  <a:txBody>
                    <a:bodyPr/>
                    <a:lstStyle/>
                    <a:p>
                      <a:pPr lvl="0" indent="0" marL="0">
                        <a:buNone/>
                      </a:pPr>
                      <a:r>
                        <a:rPr/>
                        <a:t>AWS Academy Generative AI Foundations</a:t>
                      </a:r>
                    </a:p>
                  </a:txBody>
                </a:tc>
                <a:tc>
                  <a:txBody>
                    <a:bodyPr/>
                    <a:lstStyle/>
                    <a:p>
                      <a:pPr lvl="0" indent="0" marL="0">
                        <a:buNone/>
                      </a:pPr>
                      <a:r>
                        <a:rPr/>
                        <a:t>1</a:t>
                      </a:r>
                    </a:p>
                  </a:txBody>
                </a:tc>
                <a:tc>
                  <a:txBody>
                    <a:bodyPr/>
                    <a:lstStyle/>
                    <a:p>
                      <a:pPr lvl="0" indent="0" marL="0">
                        <a:buNone/>
                      </a:pPr>
                      <a:r>
                        <a:rPr/>
                        <a:t>100</a:t>
                      </a:r>
                    </a:p>
                  </a:txBody>
                </a:tc>
                <a:tc>
                  <a:txBody>
                    <a:bodyPr/>
                    <a:lstStyle/>
                    <a:p>
                      <a:pPr lvl="0" indent="0" marL="0">
                        <a:buNone/>
                      </a:pPr>
                      <a:r>
                        <a:rPr/>
                        <a:t>100</a:t>
                      </a:r>
                    </a:p>
                  </a:txBody>
                </a:tc>
              </a:tr>
              <a:tr h="0">
                <a:tc>
                  <a:txBody>
                    <a:bodyPr/>
                    <a:lstStyle/>
                    <a:p>
                      <a:pPr lvl="0" indent="0" marL="0">
                        <a:buNone/>
                      </a:pPr>
                      <a:r>
                        <a:rPr/>
                        <a:t>Group Paper Presentation (Once per Group)*</a:t>
                      </a:r>
                    </a:p>
                  </a:txBody>
                </a:tc>
                <a:tc>
                  <a:txBody>
                    <a:bodyPr/>
                    <a:lstStyle/>
                    <a:p>
                      <a:pPr lvl="0" indent="0" marL="0">
                        <a:buNone/>
                      </a:pPr>
                      <a:r>
                        <a:rPr/>
                        <a:t>1</a:t>
                      </a:r>
                    </a:p>
                  </a:txBody>
                </a:tc>
                <a:tc>
                  <a:txBody>
                    <a:bodyPr/>
                    <a:lstStyle/>
                    <a:p>
                      <a:pPr lvl="0" indent="0" marL="0">
                        <a:buNone/>
                      </a:pPr>
                      <a:r>
                        <a:rPr/>
                        <a:t>50</a:t>
                      </a:r>
                    </a:p>
                  </a:txBody>
                </a:tc>
                <a:tc>
                  <a:txBody>
                    <a:bodyPr/>
                    <a:lstStyle/>
                    <a:p>
                      <a:pPr lvl="0" indent="0" marL="0">
                        <a:buNone/>
                      </a:pPr>
                      <a:r>
                        <a:rPr/>
                        <a:t>50</a:t>
                      </a:r>
                    </a:p>
                  </a:txBody>
                </a:tc>
              </a:tr>
              <a:tr h="0">
                <a:tc>
                  <a:txBody>
                    <a:bodyPr/>
                    <a:lstStyle/>
                    <a:p>
                      <a:pPr lvl="0" indent="0" marL="0">
                        <a:buNone/>
                      </a:pPr>
                      <a:r>
                        <a:rPr/>
                        <a:t>Assignment</a:t>
                      </a:r>
                    </a:p>
                  </a:txBody>
                </a:tc>
                <a:tc>
                  <a:txBody>
                    <a:bodyPr/>
                    <a:lstStyle/>
                    <a:p>
                      <a:pPr lvl="0" indent="0" marL="0">
                        <a:buNone/>
                      </a:pPr>
                      <a:r>
                        <a:rPr/>
                        <a:t>4</a:t>
                      </a:r>
                    </a:p>
                  </a:txBody>
                </a:tc>
                <a:tc>
                  <a:txBody>
                    <a:bodyPr/>
                    <a:lstStyle/>
                    <a:p>
                      <a:pPr lvl="0" indent="0" marL="0">
                        <a:buNone/>
                      </a:pPr>
                      <a:r>
                        <a:rPr/>
                        <a:t>50</a:t>
                      </a:r>
                    </a:p>
                  </a:txBody>
                </a:tc>
                <a:tc>
                  <a:txBody>
                    <a:bodyPr/>
                    <a:lstStyle/>
                    <a:p>
                      <a:pPr lvl="0" indent="0" marL="0">
                        <a:buNone/>
                      </a:pPr>
                      <a:r>
                        <a:rPr/>
                        <a:t>200</a:t>
                      </a:r>
                    </a:p>
                  </a:txBody>
                </a:tc>
              </a:tr>
              <a:tr h="0">
                <a:tc>
                  <a:txBody>
                    <a:bodyPr/>
                    <a:lstStyle/>
                    <a:p>
                      <a:pPr lvl="0" indent="0" marL="0">
                        <a:buNone/>
                      </a:pPr>
                      <a:r>
                        <a:rPr/>
                        <a:t>Managerial report with Application Demo</a:t>
                      </a:r>
                    </a:p>
                  </a:txBody>
                </a:tc>
                <a:tc>
                  <a:txBody>
                    <a:bodyPr/>
                    <a:lstStyle/>
                    <a:p>
                      <a:pPr lvl="0" indent="0" marL="0">
                        <a:buNone/>
                      </a:pPr>
                      <a:r>
                        <a:rPr/>
                        <a:t>1</a:t>
                      </a:r>
                    </a:p>
                  </a:txBody>
                </a:tc>
                <a:tc>
                  <a:txBody>
                    <a:bodyPr/>
                    <a:lstStyle/>
                    <a:p>
                      <a:pPr lvl="0" indent="0" marL="0">
                        <a:buNone/>
                      </a:pPr>
                      <a:r>
                        <a:rPr/>
                        <a:t>70</a:t>
                      </a:r>
                    </a:p>
                  </a:txBody>
                </a:tc>
                <a:tc>
                  <a:txBody>
                    <a:bodyPr/>
                    <a:lstStyle/>
                    <a:p>
                      <a:pPr lvl="0" indent="0" marL="0">
                        <a:buNone/>
                      </a:pPr>
                      <a:r>
                        <a:rPr/>
                        <a:t>70</a:t>
                      </a:r>
                    </a:p>
                  </a:txBody>
                </a:tc>
              </a:tr>
              <a:tr h="0">
                <a:tc>
                  <a:txBody>
                    <a:bodyPr/>
                    <a:lstStyle/>
                    <a:p>
                      <a:pPr lvl="0" indent="0" marL="0">
                        <a:buNone/>
                      </a:pPr>
                      <a:r>
                        <a:rPr/>
                        <a:t>Corpus Familiarization &amp; Chatbot Scope</a:t>
                      </a:r>
                    </a:p>
                  </a:txBody>
                </a:tc>
                <a:tc>
                  <a:txBody>
                    <a:bodyPr/>
                    <a:lstStyle/>
                    <a:p>
                      <a:pPr lvl="0" indent="0" marL="0">
                        <a:buNone/>
                      </a:pPr>
                      <a:r>
                        <a:rPr/>
                        <a:t>1</a:t>
                      </a:r>
                    </a:p>
                  </a:txBody>
                </a:tc>
                <a:tc>
                  <a:txBody>
                    <a:bodyPr/>
                    <a:lstStyle/>
                    <a:p>
                      <a:pPr lvl="0" indent="0" marL="0">
                        <a:buNone/>
                      </a:pPr>
                      <a:r>
                        <a:rPr/>
                        <a:t>-</a:t>
                      </a:r>
                    </a:p>
                  </a:txBody>
                </a:tc>
                <a:tc>
                  <a:txBody>
                    <a:bodyPr/>
                    <a:lstStyle/>
                    <a:p>
                      <a:pPr lvl="0" indent="0" marL="0">
                        <a:buNone/>
                      </a:pPr>
                      <a:r>
                        <a:rPr/>
                        <a:t>-</a:t>
                      </a:r>
                    </a:p>
                  </a:txBody>
                </a:tc>
              </a:tr>
              <a:tr h="0">
                <a:tc>
                  <a:txBody>
                    <a:bodyPr/>
                    <a:lstStyle/>
                    <a:p>
                      <a:pPr lvl="0" indent="0" marL="0">
                        <a:buNone/>
                      </a:pPr>
                      <a:r>
                        <a:rPr/>
                        <a:t>Text Structuring &amp; Retrieval Units</a:t>
                      </a:r>
                    </a:p>
                  </a:txBody>
                </a:tc>
                <a:tc>
                  <a:txBody>
                    <a:bodyPr/>
                    <a:lstStyle/>
                    <a:p>
                      <a:pPr lvl="0" indent="0" marL="0">
                        <a:buNone/>
                      </a:pPr>
                      <a:r>
                        <a:rPr/>
                        <a:t>1</a:t>
                      </a:r>
                    </a:p>
                  </a:txBody>
                </a:tc>
                <a:tc>
                  <a:txBody>
                    <a:bodyPr/>
                    <a:lstStyle/>
                    <a:p>
                      <a:pPr lvl="0" indent="0" marL="0">
                        <a:buNone/>
                      </a:pPr>
                      <a:r>
                        <a:rPr/>
                        <a:t>-</a:t>
                      </a:r>
                    </a:p>
                  </a:txBody>
                </a:tc>
                <a:tc>
                  <a:txBody>
                    <a:bodyPr/>
                    <a:lstStyle/>
                    <a:p>
                      <a:pPr lvl="0" indent="0" marL="0">
                        <a:buNone/>
                      </a:pPr>
                      <a:r>
                        <a:rPr/>
                        <a:t>-</a:t>
                      </a:r>
                    </a:p>
                  </a:txBody>
                </a:tc>
              </a:tr>
              <a:tr h="0">
                <a:tc>
                  <a:txBody>
                    <a:bodyPr/>
                    <a:lstStyle/>
                    <a:p>
                      <a:pPr lvl="0" indent="0" marL="0">
                        <a:buNone/>
                      </a:pPr>
                      <a:r>
                        <a:rPr/>
                        <a:t>Embeddings &amp; Retrieval Baseline</a:t>
                      </a:r>
                    </a:p>
                  </a:txBody>
                </a:tc>
                <a:tc>
                  <a:txBody>
                    <a:bodyPr/>
                    <a:lstStyle/>
                    <a:p>
                      <a:pPr lvl="0" indent="0" marL="0">
                        <a:buNone/>
                      </a:pPr>
                      <a:r>
                        <a:rPr/>
                        <a:t>1</a:t>
                      </a:r>
                    </a:p>
                  </a:txBody>
                </a:tc>
                <a:tc>
                  <a:txBody>
                    <a:bodyPr/>
                    <a:lstStyle/>
                    <a:p>
                      <a:pPr lvl="0" indent="0" marL="0">
                        <a:buNone/>
                      </a:pPr>
                      <a:r>
                        <a:rPr/>
                        <a:t>-</a:t>
                      </a:r>
                    </a:p>
                  </a:txBody>
                </a:tc>
                <a:tc>
                  <a:txBody>
                    <a:bodyPr/>
                    <a:lstStyle/>
                    <a:p>
                      <a:pPr lvl="0" indent="0" marL="0">
                        <a:buNone/>
                      </a:pPr>
                      <a:r>
                        <a:rPr/>
                        <a:t>-</a:t>
                      </a:r>
                    </a:p>
                  </a:txBody>
                </a:tc>
              </a:tr>
              <a:tr h="0">
                <a:tc>
                  <a:txBody>
                    <a:bodyPr/>
                    <a:lstStyle/>
                    <a:p>
                      <a:pPr lvl="0" indent="0" marL="0">
                        <a:buNone/>
                      </a:pPr>
                      <a:r>
                        <a:rPr/>
                        <a:t>Grounded Generation &amp; Guardrails</a:t>
                      </a:r>
                    </a:p>
                  </a:txBody>
                </a:tc>
                <a:tc>
                  <a:txBody>
                    <a:bodyPr/>
                    <a:lstStyle/>
                    <a:p>
                      <a:pPr lvl="0" indent="0" marL="0">
                        <a:buNone/>
                      </a:pPr>
                      <a:r>
                        <a:rPr/>
                        <a:t>1</a:t>
                      </a:r>
                    </a:p>
                  </a:txBody>
                </a:tc>
                <a:tc>
                  <a:txBody>
                    <a:bodyPr/>
                    <a:lstStyle/>
                    <a:p>
                      <a:pPr lvl="0" indent="0" marL="0">
                        <a:buNone/>
                      </a:pPr>
                      <a:r>
                        <a:rPr/>
                        <a:t>-</a:t>
                      </a:r>
                    </a:p>
                  </a:txBody>
                </a:tc>
                <a:tc>
                  <a:txBody>
                    <a:bodyPr/>
                    <a:lstStyle/>
                    <a:p>
                      <a:pPr lvl="0" indent="0" marL="0">
                        <a:buNone/>
                      </a:pPr>
                      <a:r>
                        <a:rPr/>
                        <a:t>-</a:t>
                      </a:r>
                    </a:p>
                  </a:txBody>
                </a:tc>
              </a:tr>
              <a:tr h="0">
                <a:tc>
                  <a:txBody>
                    <a:bodyPr/>
                    <a:lstStyle/>
                    <a:p>
                      <a:pPr lvl="0" indent="0" marL="0">
                        <a:buNone/>
                      </a:pPr>
                      <a:r>
                        <a:rPr/>
                        <a:t>Group Project Presentation</a:t>
                      </a:r>
                    </a:p>
                  </a:txBody>
                </a:tc>
                <a:tc>
                  <a:txBody>
                    <a:bodyPr/>
                    <a:lstStyle/>
                    <a:p>
                      <a:pPr lvl="0" indent="0" marL="0">
                        <a:buNone/>
                      </a:pPr>
                      <a:r>
                        <a:rPr/>
                        <a:t>1</a:t>
                      </a:r>
                    </a:p>
                  </a:txBody>
                </a:tc>
                <a:tc>
                  <a:txBody>
                    <a:bodyPr/>
                    <a:lstStyle/>
                    <a:p>
                      <a:pPr lvl="0" indent="0" marL="0">
                        <a:buNone/>
                      </a:pPr>
                      <a:r>
                        <a:rPr/>
                        <a:t>40</a:t>
                      </a:r>
                    </a:p>
                  </a:txBody>
                </a:tc>
                <a:tc>
                  <a:txBody>
                    <a:bodyPr/>
                    <a:lstStyle/>
                    <a:p>
                      <a:pPr lvl="0" indent="0" marL="0">
                        <a:buNone/>
                      </a:pPr>
                      <a:r>
                        <a:rPr/>
                        <a:t>40</a:t>
                      </a:r>
                    </a:p>
                  </a:txBody>
                </a:tc>
              </a:tr>
              <a:tr h="0">
                <a:tc>
                  <a:txBody>
                    <a:bodyPr/>
                    <a:lstStyle/>
                    <a:p>
                      <a:pPr lvl="0" indent="0" marL="0">
                        <a:buNone/>
                      </a:pPr>
                      <a:r>
                        <a:rPr/>
                        <a:t>Group Feedback</a:t>
                      </a:r>
                    </a:p>
                  </a:txBody>
                </a:tc>
                <a:tc>
                  <a:txBody>
                    <a:bodyPr/>
                    <a:lstStyle/>
                    <a:p>
                      <a:pPr lvl="0" indent="0" marL="0">
                        <a:buNone/>
                      </a:pPr>
                      <a:r>
                        <a:rPr/>
                        <a:t>1</a:t>
                      </a:r>
                    </a:p>
                  </a:txBody>
                </a:tc>
                <a:tc>
                  <a:txBody>
                    <a:bodyPr/>
                    <a:lstStyle/>
                    <a:p>
                      <a:pPr lvl="0" indent="0" marL="0">
                        <a:buNone/>
                      </a:pPr>
                      <a:r>
                        <a:rPr/>
                        <a:t>40</a:t>
                      </a:r>
                    </a:p>
                  </a:txBody>
                </a:tc>
                <a:tc>
                  <a:txBody>
                    <a:bodyPr/>
                    <a:lstStyle/>
                    <a:p>
                      <a:pPr lvl="0" indent="0" marL="0">
                        <a:buNone/>
                      </a:pPr>
                      <a:r>
                        <a:rPr/>
                        <a:t>40</a:t>
                      </a:r>
                    </a:p>
                  </a:txBody>
                </a:tc>
              </a:tr>
              <a:tr h="0">
                <a:tc>
                  <a:txBody>
                    <a:bodyPr/>
                    <a:lstStyle/>
                    <a:p>
                      <a:pPr lvl="0" indent="0" marL="0">
                        <a:buNone/>
                      </a:pPr>
                      <a:r>
                        <a:rPr/>
                        <a:t>Total</a:t>
                      </a:r>
                    </a:p>
                  </a:txBody>
                </a:tc>
                <a:tc>
                  <a:txBody>
                    <a:bodyPr/>
                    <a:lstStyle/>
                    <a:p>
                      <a:pPr lvl="0" indent="0" marL="0">
                        <a:buNone/>
                      </a:pPr>
                      <a:r>
                        <a:rPr/>
                        <a:t>-</a:t>
                      </a:r>
                    </a:p>
                  </a:txBody>
                </a:tc>
                <a:tc>
                  <a:txBody>
                    <a:bodyPr/>
                    <a:lstStyle/>
                    <a:p>
                      <a:pPr lvl="0" indent="0" marL="0">
                        <a:buNone/>
                      </a:pPr>
                      <a:r>
                        <a:rPr/>
                        <a:t>-</a:t>
                      </a:r>
                    </a:p>
                  </a:txBody>
                </a:tc>
                <a:tc>
                  <a:txBody>
                    <a:bodyPr/>
                    <a:lstStyle/>
                    <a:p>
                      <a:pPr lvl="0" indent="0" marL="0">
                        <a:buNone/>
                      </a:pPr>
                      <a:r>
                        <a:rPr/>
                        <a:t>500</a:t>
                      </a:r>
                    </a:p>
                  </a:txBody>
                </a:tc>
              </a:tr>
            </a:tbl>
          </a:graphicData>
        </a:graphic>
      </p:graphicFrame>
    </p:spTree>
  </p:cSl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Reddit API</a:t>
            </a:r>
          </a:p>
          <a:p>
            <a:pPr lvl="0"/>
            <a:r>
              <a:rPr/>
              <a:t>Here are some examples of Reddit API Usage.</a:t>
            </a:r>
          </a:p>
          <a:p>
            <a:pPr lvl="0"/>
            <a:r>
              <a:rPr/>
              <a:t>Here are some useful resources:</a:t>
            </a:r>
          </a:p>
          <a:p>
            <a:pPr lvl="1"/>
            <a:r>
              <a:rPr>
                <a:hlinkClick r:id="rId2"/>
              </a:rPr>
              <a:t>Scraping Reddit Using Python</a:t>
            </a:r>
          </a:p>
          <a:p>
            <a:pPr lvl="1"/>
            <a:r>
              <a:rPr>
                <a:hlinkClick r:id="rId3"/>
              </a:rPr>
              <a:t>Reddit API Documentation</a:t>
            </a:r>
          </a:p>
          <a:p>
            <a:pPr lvl="1"/>
            <a:r>
              <a:rPr>
                <a:hlinkClick r:id="rId4"/>
              </a:rPr>
              <a:t>Reddit API</a:t>
            </a:r>
          </a:p>
          <a:p>
            <a:pPr lvl="1"/>
            <a:r>
              <a:rPr>
                <a:hlinkClick r:id="rId5"/>
              </a:rPr>
              <a:t>Reddit API</a:t>
            </a:r>
          </a:p>
          <a:p>
            <a:pPr lvl="0" indent="0" marL="0">
              <a:spcBef>
                <a:spcPts val="3000"/>
              </a:spcBef>
              <a:buNone/>
            </a:pPr>
            <a:r>
              <a:rPr b="1"/>
              <a:t>SEC EDGAR API</a:t>
            </a:r>
          </a:p>
          <a:p>
            <a:pPr lvl="0" indent="0">
              <a:buNone/>
            </a:pPr>
            <a:r>
              <a:rPr>
                <a:solidFill>
                  <a:srgbClr val="00769E"/>
                </a:solidFill>
                <a:latin typeface="Roboto"/>
              </a:rPr>
              <a:t>import</a:t>
            </a:r>
            <a:r>
              <a:rPr>
                <a:solidFill>
                  <a:srgbClr val="003B4F"/>
                </a:solidFill>
                <a:latin typeface="Roboto"/>
              </a:rPr>
              <a:t> requests</a:t>
            </a:r>
            <a:br/>
            <a:r>
              <a:rPr>
                <a:solidFill>
                  <a:srgbClr val="00769E"/>
                </a:solidFill>
                <a:latin typeface="Roboto"/>
              </a:rPr>
              <a:t>from</a:t>
            </a:r>
            <a:r>
              <a:rPr>
                <a:solidFill>
                  <a:srgbClr val="003B4F"/>
                </a:solidFill>
                <a:latin typeface="Roboto"/>
              </a:rPr>
              <a:t> pathlib </a:t>
            </a:r>
            <a:r>
              <a:rPr>
                <a:solidFill>
                  <a:srgbClr val="00769E"/>
                </a:solidFill>
                <a:latin typeface="Roboto"/>
              </a:rPr>
              <a:t>import</a:t>
            </a:r>
            <a:r>
              <a:rPr>
                <a:solidFill>
                  <a:srgbClr val="003B4F"/>
                </a:solidFill>
                <a:latin typeface="Roboto"/>
              </a:rPr>
              <a:t> Path</a:t>
            </a:r>
            <a:br/>
            <a:br/>
            <a:r>
              <a:rPr>
                <a:solidFill>
                  <a:srgbClr val="003B4F"/>
                </a:solidFill>
                <a:latin typeface="Roboto"/>
              </a:rPr>
              <a:t>SEC_URL </a:t>
            </a:r>
            <a:r>
              <a:rPr>
                <a:solidFill>
                  <a:srgbClr val="5E5E5E"/>
                </a:solidFill>
                <a:latin typeface="Roboto"/>
              </a:rPr>
              <a:t>=</a:t>
            </a:r>
            <a:r>
              <a:rPr>
                <a:solidFill>
                  <a:srgbClr val="003B4F"/>
                </a:solidFill>
                <a:latin typeface="Roboto"/>
              </a:rPr>
              <a:t> (</a:t>
            </a:r>
            <a:br/>
            <a:r>
              <a:rPr>
                <a:solidFill>
                  <a:srgbClr val="003B4F"/>
                </a:solidFill>
                <a:latin typeface="Roboto"/>
              </a:rPr>
              <a:t>    </a:t>
            </a:r>
            <a:r>
              <a:rPr>
                <a:solidFill>
                  <a:srgbClr val="20794D"/>
                </a:solidFill>
                <a:latin typeface="Roboto"/>
              </a:rPr>
              <a:t>"https://www.sec.gov/Archives/edgar/data/"</a:t>
            </a:r>
            <a:br/>
            <a:r>
              <a:rPr>
                <a:solidFill>
                  <a:srgbClr val="003B4F"/>
                </a:solidFill>
                <a:latin typeface="Roboto"/>
              </a:rPr>
              <a:t>    </a:t>
            </a:r>
            <a:r>
              <a:rPr>
                <a:solidFill>
                  <a:srgbClr val="20794D"/>
                </a:solidFill>
                <a:latin typeface="Roboto"/>
              </a:rPr>
              <a:t>"320193/000032019325000079/aapl-20250927.htm"</a:t>
            </a:r>
            <a:br/>
            <a:r>
              <a:rPr>
                <a:solidFill>
                  <a:srgbClr val="003B4F"/>
                </a:solidFill>
                <a:latin typeface="Roboto"/>
              </a:rPr>
              <a:t>)</a:t>
            </a:r>
            <a:br/>
            <a:br/>
            <a:r>
              <a:rPr>
                <a:solidFill>
                  <a:srgbClr val="003B4F"/>
                </a:solidFill>
                <a:latin typeface="Roboto"/>
              </a:rPr>
              <a:t>OUTPUT_DIR </a:t>
            </a:r>
            <a:r>
              <a:rPr>
                <a:solidFill>
                  <a:srgbClr val="5E5E5E"/>
                </a:solidFill>
                <a:latin typeface="Roboto"/>
              </a:rPr>
              <a:t>=</a:t>
            </a:r>
            <a:r>
              <a:rPr>
                <a:solidFill>
                  <a:srgbClr val="003B4F"/>
                </a:solidFill>
                <a:latin typeface="Roboto"/>
              </a:rPr>
              <a:t> Path(</a:t>
            </a:r>
            <a:r>
              <a:rPr>
                <a:solidFill>
                  <a:srgbClr val="20794D"/>
                </a:solidFill>
                <a:latin typeface="Roboto"/>
              </a:rPr>
              <a:t>"./data/sec_10k"</a:t>
            </a:r>
            <a:r>
              <a:rPr>
                <a:solidFill>
                  <a:srgbClr val="003B4F"/>
                </a:solidFill>
                <a:latin typeface="Roboto"/>
              </a:rPr>
              <a:t>)</a:t>
            </a:r>
            <a:br/>
            <a:r>
              <a:rPr>
                <a:solidFill>
                  <a:srgbClr val="003B4F"/>
                </a:solidFill>
                <a:latin typeface="Roboto"/>
              </a:rPr>
              <a:t>OUTPUT_FILE </a:t>
            </a:r>
            <a:r>
              <a:rPr>
                <a:solidFill>
                  <a:srgbClr val="5E5E5E"/>
                </a:solidFill>
                <a:latin typeface="Roboto"/>
              </a:rPr>
              <a:t>=</a:t>
            </a:r>
            <a:r>
              <a:rPr>
                <a:solidFill>
                  <a:srgbClr val="003B4F"/>
                </a:solidFill>
                <a:latin typeface="Roboto"/>
              </a:rPr>
              <a:t> OUTPUT_DIR </a:t>
            </a:r>
            <a:r>
              <a:rPr>
                <a:solidFill>
                  <a:srgbClr val="5E5E5E"/>
                </a:solidFill>
                <a:latin typeface="Roboto"/>
              </a:rPr>
              <a:t>/</a:t>
            </a:r>
            <a:r>
              <a:rPr>
                <a:solidFill>
                  <a:srgbClr val="003B4F"/>
                </a:solidFill>
                <a:latin typeface="Roboto"/>
              </a:rPr>
              <a:t> </a:t>
            </a:r>
            <a:r>
              <a:rPr>
                <a:solidFill>
                  <a:srgbClr val="20794D"/>
                </a:solidFill>
                <a:latin typeface="Roboto"/>
              </a:rPr>
              <a:t>"apple_2025_10k.html"</a:t>
            </a:r>
            <a:br/>
            <a:br/>
            <a:r>
              <a:rPr>
                <a:solidFill>
                  <a:srgbClr val="003B4F"/>
                </a:solidFill>
                <a:latin typeface="Roboto"/>
              </a:rPr>
              <a:t>HEADERS </a:t>
            </a:r>
            <a:r>
              <a:rPr>
                <a:solidFill>
                  <a:srgbClr val="5E5E5E"/>
                </a:solidFill>
                <a:latin typeface="Roboto"/>
              </a:rPr>
              <a:t>=</a:t>
            </a:r>
            <a:r>
              <a:rPr>
                <a:solidFill>
                  <a:srgbClr val="003B4F"/>
                </a:solidFill>
                <a:latin typeface="Roboto"/>
              </a:rPr>
              <a:t> {</a:t>
            </a:r>
            <a:br/>
            <a:r>
              <a:rPr>
                <a:solidFill>
                  <a:srgbClr val="003B4F"/>
                </a:solidFill>
                <a:latin typeface="Roboto"/>
              </a:rPr>
              <a:t>    </a:t>
            </a:r>
            <a:r>
              <a:rPr>
                <a:solidFill>
                  <a:srgbClr val="20794D"/>
                </a:solidFill>
                <a:latin typeface="Roboto"/>
              </a:rPr>
              <a:t>"User-Agent"</a:t>
            </a:r>
            <a:r>
              <a:rPr>
                <a:solidFill>
                  <a:srgbClr val="003B4F"/>
                </a:solidFill>
                <a:latin typeface="Roboto"/>
              </a:rPr>
              <a:t>: </a:t>
            </a:r>
            <a:r>
              <a:rPr>
                <a:solidFill>
                  <a:srgbClr val="20794D"/>
                </a:solidFill>
                <a:latin typeface="Roboto"/>
              </a:rPr>
              <a:t>"Academic Research - SEC 10K Download (email@example.edu)"</a:t>
            </a:r>
            <a:r>
              <a:rPr>
                <a:solidFill>
                  <a:srgbClr val="003B4F"/>
                </a:solidFill>
                <a:latin typeface="Roboto"/>
              </a:rPr>
              <a:t>,</a:t>
            </a:r>
            <a:br/>
            <a:r>
              <a:rPr>
                <a:solidFill>
                  <a:srgbClr val="003B4F"/>
                </a:solidFill>
                <a:latin typeface="Roboto"/>
              </a:rPr>
              <a:t>    </a:t>
            </a:r>
            <a:r>
              <a:rPr>
                <a:solidFill>
                  <a:srgbClr val="20794D"/>
                </a:solidFill>
                <a:latin typeface="Roboto"/>
              </a:rPr>
              <a:t>"Accept-Encoding"</a:t>
            </a:r>
            <a:r>
              <a:rPr>
                <a:solidFill>
                  <a:srgbClr val="003B4F"/>
                </a:solidFill>
                <a:latin typeface="Roboto"/>
              </a:rPr>
              <a:t>: </a:t>
            </a:r>
            <a:r>
              <a:rPr>
                <a:solidFill>
                  <a:srgbClr val="20794D"/>
                </a:solidFill>
                <a:latin typeface="Roboto"/>
              </a:rPr>
              <a:t>"gzip, deflate"</a:t>
            </a:r>
            <a:r>
              <a:rPr>
                <a:solidFill>
                  <a:srgbClr val="003B4F"/>
                </a:solidFill>
                <a:latin typeface="Roboto"/>
              </a:rPr>
              <a:t>,</a:t>
            </a:r>
            <a:br/>
            <a:r>
              <a:rPr>
                <a:solidFill>
                  <a:srgbClr val="003B4F"/>
                </a:solidFill>
                <a:latin typeface="Roboto"/>
              </a:rPr>
              <a:t>}</a:t>
            </a:r>
            <a:br/>
            <a:br/>
            <a:r>
              <a:rPr>
                <a:solidFill>
                  <a:srgbClr val="003B4F"/>
                </a:solidFill>
                <a:latin typeface="Roboto"/>
              </a:rPr>
              <a:t>TIMEOUT_SECONDS </a:t>
            </a:r>
            <a:r>
              <a:rPr>
                <a:solidFill>
                  <a:srgbClr val="5E5E5E"/>
                </a:solidFill>
                <a:latin typeface="Roboto"/>
              </a:rPr>
              <a:t>=</a:t>
            </a:r>
            <a:r>
              <a:rPr>
                <a:solidFill>
                  <a:srgbClr val="003B4F"/>
                </a:solidFill>
                <a:latin typeface="Roboto"/>
              </a:rPr>
              <a:t> </a:t>
            </a:r>
            <a:r>
              <a:rPr>
                <a:solidFill>
                  <a:srgbClr val="AD0000"/>
                </a:solidFill>
                <a:latin typeface="Roboto"/>
              </a:rPr>
              <a:t>30</a:t>
            </a:r>
            <a:br/>
            <a:br/>
            <a:r>
              <a:rPr>
                <a:solidFill>
                  <a:srgbClr val="5E5E5E"/>
                </a:solidFill>
                <a:latin typeface="Roboto"/>
              </a:rPr>
              <a:t># Create output directory</a:t>
            </a:r>
            <a:br/>
            <a:r>
              <a:rPr>
                <a:solidFill>
                  <a:srgbClr val="003B4F"/>
                </a:solidFill>
                <a:latin typeface="Roboto"/>
              </a:rPr>
              <a:t>OUTPUT_DIR.mkdir(parents</a:t>
            </a:r>
            <a:r>
              <a:rPr>
                <a:solidFill>
                  <a:srgbClr val="5E5E5E"/>
                </a:solidFill>
                <a:latin typeface="Roboto"/>
              </a:rPr>
              <a:t>=</a:t>
            </a:r>
            <a:r>
              <a:rPr>
                <a:solidFill>
                  <a:srgbClr val="111111"/>
                </a:solidFill>
                <a:latin typeface="Roboto"/>
              </a:rPr>
              <a:t>True</a:t>
            </a:r>
            <a:r>
              <a:rPr>
                <a:solidFill>
                  <a:srgbClr val="003B4F"/>
                </a:solidFill>
                <a:latin typeface="Roboto"/>
              </a:rPr>
              <a:t>, exist_ok</a:t>
            </a:r>
            <a:r>
              <a:rPr>
                <a:solidFill>
                  <a:srgbClr val="5E5E5E"/>
                </a:solidFill>
                <a:latin typeface="Roboto"/>
              </a:rPr>
              <a:t>=</a:t>
            </a:r>
            <a:r>
              <a:rPr>
                <a:solidFill>
                  <a:srgbClr val="111111"/>
                </a:solidFill>
                <a:latin typeface="Roboto"/>
              </a:rPr>
              <a:t>True</a:t>
            </a:r>
            <a:r>
              <a:rPr>
                <a:solidFill>
                  <a:srgbClr val="003B4F"/>
                </a:solidFill>
                <a:latin typeface="Roboto"/>
              </a:rPr>
              <a:t>)</a:t>
            </a:r>
            <a:br/>
            <a:br/>
            <a:r>
              <a:rPr>
                <a:solidFill>
                  <a:srgbClr val="5E5E5E"/>
                </a:solidFill>
                <a:latin typeface="Roboto"/>
              </a:rPr>
              <a:t># Download</a:t>
            </a:r>
            <a:br/>
            <a:r>
              <a:rPr>
                <a:solidFill>
                  <a:srgbClr val="003B4F"/>
                </a:solidFill>
                <a:latin typeface="Roboto"/>
              </a:rPr>
              <a:t>response </a:t>
            </a:r>
            <a:r>
              <a:rPr>
                <a:solidFill>
                  <a:srgbClr val="5E5E5E"/>
                </a:solidFill>
                <a:latin typeface="Roboto"/>
              </a:rPr>
              <a:t>=</a:t>
            </a:r>
            <a:r>
              <a:rPr>
                <a:solidFill>
                  <a:srgbClr val="003B4F"/>
                </a:solidFill>
                <a:latin typeface="Roboto"/>
              </a:rPr>
              <a:t> requests.get(</a:t>
            </a:r>
            <a:br/>
            <a:r>
              <a:rPr>
                <a:solidFill>
                  <a:srgbClr val="003B4F"/>
                </a:solidFill>
                <a:latin typeface="Roboto"/>
              </a:rPr>
              <a:t>    SEC_URL,</a:t>
            </a:r>
            <a:br/>
            <a:r>
              <a:rPr>
                <a:solidFill>
                  <a:srgbClr val="003B4F"/>
                </a:solidFill>
                <a:latin typeface="Roboto"/>
              </a:rPr>
              <a:t>    headers</a:t>
            </a:r>
            <a:r>
              <a:rPr>
                <a:solidFill>
                  <a:srgbClr val="5E5E5E"/>
                </a:solidFill>
                <a:latin typeface="Roboto"/>
              </a:rPr>
              <a:t>=</a:t>
            </a:r>
            <a:r>
              <a:rPr>
                <a:solidFill>
                  <a:srgbClr val="003B4F"/>
                </a:solidFill>
                <a:latin typeface="Roboto"/>
              </a:rPr>
              <a:t>HEADERS,</a:t>
            </a:r>
            <a:br/>
            <a:r>
              <a:rPr>
                <a:solidFill>
                  <a:srgbClr val="003B4F"/>
                </a:solidFill>
                <a:latin typeface="Roboto"/>
              </a:rPr>
              <a:t>    timeout</a:t>
            </a:r>
            <a:r>
              <a:rPr>
                <a:solidFill>
                  <a:srgbClr val="5E5E5E"/>
                </a:solidFill>
                <a:latin typeface="Roboto"/>
              </a:rPr>
              <a:t>=</a:t>
            </a:r>
            <a:r>
              <a:rPr>
                <a:solidFill>
                  <a:srgbClr val="003B4F"/>
                </a:solidFill>
                <a:latin typeface="Roboto"/>
              </a:rPr>
              <a:t>TIMEOUT_SECONDS</a:t>
            </a:r>
            <a:br/>
            <a:r>
              <a:rPr>
                <a:solidFill>
                  <a:srgbClr val="003B4F"/>
                </a:solidFill>
                <a:latin typeface="Roboto"/>
              </a:rPr>
              <a:t>)</a:t>
            </a:r>
            <a:br/>
            <a:r>
              <a:rPr>
                <a:solidFill>
                  <a:srgbClr val="003B4F"/>
                </a:solidFill>
                <a:latin typeface="Roboto"/>
              </a:rPr>
              <a:t>response.raise_for_status()</a:t>
            </a:r>
            <a:br/>
            <a:br/>
            <a:r>
              <a:rPr>
                <a:solidFill>
                  <a:srgbClr val="003B4F"/>
                </a:solidFill>
                <a:latin typeface="Roboto"/>
              </a:rPr>
              <a:t>OUTPUT_FILE.write_bytes(response.content)</a:t>
            </a:r>
            <a:br/>
            <a:br/>
            <a:r>
              <a:rPr>
                <a:solidFill>
                  <a:srgbClr val="003B4F"/>
                </a:solidFill>
                <a:latin typeface="Roboto"/>
              </a:rPr>
              <a:t>print(</a:t>
            </a:r>
            <a:r>
              <a:rPr>
                <a:solidFill>
                  <a:srgbClr val="20794D"/>
                </a:solidFill>
                <a:latin typeface="Roboto"/>
              </a:rPr>
              <a:t>"Downloaded:"</a:t>
            </a:r>
            <a:r>
              <a:rPr>
                <a:solidFill>
                  <a:srgbClr val="003B4F"/>
                </a:solidFill>
                <a:latin typeface="Roboto"/>
              </a:rPr>
              <a:t>, OUTPUT_FILE.resolve())</a:t>
            </a:r>
            <a:br/>
            <a:r>
              <a:rPr>
                <a:solidFill>
                  <a:srgbClr val="003B4F"/>
                </a:solidFill>
                <a:latin typeface="Roboto"/>
              </a:rPr>
              <a:t>print(</a:t>
            </a:r>
            <a:r>
              <a:rPr>
                <a:solidFill>
                  <a:srgbClr val="20794D"/>
                </a:solidFill>
                <a:latin typeface="Roboto"/>
              </a:rPr>
              <a:t>"File size (KB):"</a:t>
            </a:r>
            <a:r>
              <a:rPr>
                <a:solidFill>
                  <a:srgbClr val="003B4F"/>
                </a:solidFill>
                <a:latin typeface="Roboto"/>
              </a:rPr>
              <a:t>, round(OUTPUT_FILE.stat().st_size </a:t>
            </a:r>
            <a:r>
              <a:rPr>
                <a:solidFill>
                  <a:srgbClr val="5E5E5E"/>
                </a:solidFill>
                <a:latin typeface="Roboto"/>
              </a:rPr>
              <a:t>/</a:t>
            </a:r>
            <a:r>
              <a:rPr>
                <a:solidFill>
                  <a:srgbClr val="003B4F"/>
                </a:solidFill>
                <a:latin typeface="Roboto"/>
              </a:rPr>
              <a:t> </a:t>
            </a:r>
            <a:r>
              <a:rPr>
                <a:solidFill>
                  <a:srgbClr val="AD0000"/>
                </a:solidFill>
                <a:latin typeface="Roboto"/>
              </a:rPr>
              <a:t>1024</a:t>
            </a:r>
            <a:r>
              <a:rPr>
                <a:solidFill>
                  <a:srgbClr val="003B4F"/>
                </a:solidFill>
                <a:latin typeface="Roboto"/>
              </a:rPr>
              <a:t>, </a:t>
            </a:r>
            <a:r>
              <a:rPr>
                <a:solidFill>
                  <a:srgbClr val="AD0000"/>
                </a:solidFill>
                <a:latin typeface="Roboto"/>
              </a:rPr>
              <a:t>2</a:t>
            </a:r>
            <a:r>
              <a:rPr>
                <a:solidFill>
                  <a:srgbClr val="003B4F"/>
                </a:solidFill>
                <a:latin typeface="Roboto"/>
              </a:rPr>
              <a:t>))</a:t>
            </a:r>
          </a:p>
          <a:p>
            <a:pPr lvl="0" indent="0">
              <a:buNone/>
            </a:pPr>
            <a:r>
              <a:rPr>
                <a:latin typeface="Roboto"/>
              </a:rPr>
              <a:t>Downloaded: D:\Repositories\AD698-generative-ai-for-BA\M1\data\sec_10k\apple_2025_10k.html
File size (KB): 1484.58</a:t>
            </a:r>
          </a:p>
          <a:p>
            <a:pPr lvl="0" indent="0" marL="0">
              <a:spcBef>
                <a:spcPts val="3000"/>
              </a:spcBef>
              <a:buNone/>
            </a:pPr>
            <a:r>
              <a:rPr b="1"/>
              <a:t>What We Did in This Lecture</a:t>
            </a:r>
          </a:p>
          <a:p>
            <a:pPr lvl="0"/>
            <a:r>
              <a:rPr/>
              <a:t>Defined </a:t>
            </a:r>
            <a:r>
              <a:rPr b="1"/>
              <a:t>Generative AI</a:t>
            </a:r>
            <a:r>
              <a:rPr/>
              <a:t> and its scope</a:t>
            </a:r>
          </a:p>
          <a:p>
            <a:pPr lvl="0"/>
            <a:r>
              <a:rPr/>
              <a:t>Positioned GenAI within the </a:t>
            </a:r>
            <a:r>
              <a:rPr b="1"/>
              <a:t>history of AI and NLP</a:t>
            </a:r>
          </a:p>
          <a:p>
            <a:pPr lvl="0"/>
            <a:r>
              <a:rPr/>
              <a:t>Shifted from model-first to </a:t>
            </a:r>
            <a:r>
              <a:rPr b="1"/>
              <a:t>data-first thinking</a:t>
            </a:r>
          </a:p>
          <a:p>
            <a:pPr lvl="0"/>
            <a:r>
              <a:rPr/>
              <a:t>Introduced </a:t>
            </a:r>
            <a:r>
              <a:rPr b="1"/>
              <a:t>web datasets and APIs</a:t>
            </a:r>
            <a:r>
              <a:rPr/>
              <a:t> as primary text sources</a:t>
            </a:r>
          </a:p>
          <a:p>
            <a:pPr lvl="0" indent="0" marL="1270000">
              <a:buNone/>
            </a:pPr>
            <a:r>
              <a:rPr sz="2000"/>
              <a:t>This lecture focused on </a:t>
            </a:r>
            <a:r>
              <a:rPr sz="2000" b="1"/>
              <a:t>where text comes from</a:t>
            </a:r>
            <a:r>
              <a:rPr sz="2000"/>
              <a:t>, not how models work.</a:t>
            </a:r>
          </a:p>
          <a:p>
            <a:pPr lvl="0" indent="0" marL="0">
              <a:spcBef>
                <a:spcPts val="3000"/>
              </a:spcBef>
              <a:buNone/>
            </a:pPr>
            <a:r>
              <a:rPr b="1"/>
              <a:t>Key Takeaway</a:t>
            </a:r>
          </a:p>
        </p:txBody>
      </p:sp>
    </p:spTree>
  </p:cSl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Generative AI begins with </a:t>
            </a:r>
            <a:r>
              <a:rPr b="1"/>
              <a:t>data</a:t>
            </a:r>
          </a:p>
          <a:p>
            <a:pPr lvl="0"/>
            <a:r>
              <a:rPr/>
              <a:t>Most NLP failures start </a:t>
            </a:r>
            <a:r>
              <a:rPr b="1"/>
              <a:t>before modeling</a:t>
            </a:r>
          </a:p>
          <a:p>
            <a:pPr lvl="0"/>
            <a:r>
              <a:rPr/>
              <a:t>APIs and datasets define:</a:t>
            </a:r>
          </a:p>
          <a:p>
            <a:pPr lvl="1"/>
            <a:r>
              <a:rPr/>
              <a:t>Scale</a:t>
            </a:r>
          </a:p>
          <a:p>
            <a:pPr lvl="1"/>
            <a:r>
              <a:rPr/>
              <a:t>Bias</a:t>
            </a:r>
          </a:p>
          <a:p>
            <a:pPr lvl="1"/>
            <a:r>
              <a:rPr/>
              <a:t>Coverage</a:t>
            </a:r>
          </a:p>
          <a:p>
            <a:pPr lvl="1"/>
            <a:r>
              <a:rPr/>
              <a:t>Limits of downstream models</a:t>
            </a:r>
          </a:p>
        </p:txBody>
      </p:sp>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indent="0" marL="1270000">
              <a:buNone/>
            </a:pPr>
            <a:r>
              <a:rPr sz="2000" b="1"/>
              <a:t>Important</a:t>
            </a:r>
          </a:p>
          <a:p>
            <a:pPr lvl="0" indent="0" marL="1270000">
              <a:buNone/>
            </a:pPr>
            <a:r>
              <a:rPr sz="2000"/>
              <a:t>If you cannot explain your data source, you cannot explain your model.</a:t>
            </a:r>
          </a:p>
        </p:txBody>
      </p:sp>
    </p:spTree>
  </p:cSl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Where We Go Next</a:t>
            </a:r>
          </a:p>
        </p:txBody>
      </p:sp>
    </p:spTree>
  </p:cSl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indent="0" marL="0">
              <a:buNone/>
            </a:pPr>
            <a:r>
              <a:rPr b="1"/>
              <a:t>Lecture 2: Natural Language Processing with Neural Networks</a:t>
            </a:r>
          </a:p>
          <a:p>
            <a:pPr lvl="0"/>
            <a:r>
              <a:rPr/>
              <a:t>Why classical text features fail</a:t>
            </a:r>
          </a:p>
          <a:p>
            <a:pPr lvl="0"/>
            <a:r>
              <a:rPr/>
              <a:t>How text becomes vectors</a:t>
            </a:r>
          </a:p>
          <a:p>
            <a:pPr lvl="0"/>
            <a:r>
              <a:rPr/>
              <a:t>Embeddings as the bridge to neural models</a:t>
            </a:r>
          </a:p>
          <a:p>
            <a:pPr lvl="0"/>
            <a:r>
              <a:rPr/>
              <a:t>Setting the stage for transformers</a:t>
            </a:r>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indent="0" marL="1270000">
                  <a:buNone/>
                </a:pPr>
                <a:r>
                  <a:rPr sz="2000" b="1"/>
                  <a:t>Important</a:t>
                </a:r>
              </a:p>
              <a:p>
                <a:pPr lvl="0" indent="0" marL="1270000">
                  <a:buNone/>
                </a:pPr>
                <a:r>
                  <a:rPr sz="2000"/>
                  <a:t>From </a:t>
                </a:r>
                <a:r>
                  <a:rPr sz="2000" b="1"/>
                  <a:t>text as documents</a:t>
                </a:r>
                <a:r>
                  <a:rPr sz="2000"/>
                  <a:t> </a:t>
                </a:r>
                <a14:m>
                  <m:oMath xmlns:m="http://schemas.openxmlformats.org/officeDocument/2006/math">
                    <m:r>
                      <m:rPr>
                        <m:sty m:val="p"/>
                      </m:rPr>
                      <m:t>→</m:t>
                    </m:r>
                  </m:oMath>
                </a14:m>
                <a:r>
                  <a:rPr sz="2000"/>
                  <a:t> </a:t>
                </a:r>
                <a:r>
                  <a:rPr sz="2000" b="1"/>
                  <a:t>text as representations</a:t>
                </a:r>
              </a:p>
            </p:txBody>
          </p:sp>
        </mc:Choice>
      </mc:AlternateContent>
    </p:spTree>
  </p:cSl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Between Now and Next Lecture</a:t>
            </a:r>
          </a:p>
          <a:p>
            <a:pPr lvl="0"/>
            <a:r>
              <a:rPr/>
              <a:t>Explore one public text dataset or API</a:t>
            </a:r>
          </a:p>
          <a:p>
            <a:pPr lvl="0"/>
            <a:r>
              <a:rPr/>
              <a:t>Download a small corpus</a:t>
            </a:r>
          </a:p>
          <a:p>
            <a:pPr lvl="0"/>
            <a:r>
              <a:rPr/>
              <a:t>Inspect:</a:t>
            </a:r>
          </a:p>
          <a:p>
            <a:pPr lvl="1"/>
            <a:r>
              <a:rPr/>
              <a:t>Raw text</a:t>
            </a:r>
          </a:p>
          <a:p>
            <a:pPr lvl="1"/>
            <a:r>
              <a:rPr/>
              <a:t>Metadata</a:t>
            </a:r>
          </a:p>
          <a:p>
            <a:pPr lvl="1"/>
            <a:r>
              <a:rPr/>
              <a:t>Structure</a:t>
            </a:r>
          </a:p>
          <a:p>
            <a:pPr lvl="0" indent="0" marL="1270000">
              <a:buNone/>
            </a:pPr>
            <a:r>
              <a:rPr sz="2000"/>
              <a:t>You don’t need to model anything yet — just </a:t>
            </a:r>
            <a:r>
              <a:rPr sz="2000" i="1"/>
              <a:t>look at the data</a:t>
            </a:r>
            <a:r>
              <a:rPr sz="2000"/>
              <a:t>.</a:t>
            </a:r>
          </a:p>
        </p:txBody>
      </p:sp>
    </p:spTree>
  </p:cSl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pPr lvl="0" indent="0" marL="0">
              <a:buNone/>
            </a:pPr>
            <a:r>
              <a:rPr/>
              <a:t>References</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buNone/>
            </a:pPr>
            <a:r>
              <a:rPr/>
              <a:t>Shroff, G. 2010. </a:t>
            </a:r>
            <a:r>
              <a:rPr i="1"/>
              <a:t>Enterprise Cloud Computing: Technology, Architecture, Applications</a:t>
            </a:r>
            <a:r>
              <a:rPr/>
              <a:t>, Cambridge university press.</a:t>
            </a:r>
          </a:p>
          <a:p>
            <a:pPr lvl="0" indent="0" marL="0">
              <a:buNone/>
            </a:pPr>
            <a:r>
              <a:rPr/>
              <a:t>Wang, H., Wang, L., Du, Y., Chen, L., Zhou, J., Wang, Y., and Wong, K.-F. 2023. “A Survey of the Evolution of Language Model-Based Dialogue Systems,” </a:t>
            </a:r>
            <a:r>
              <a:rPr i="1"/>
              <a:t>arXiv Preprint arXiv:2311.16789</a:t>
            </a:r>
            <a:r>
              <a:rPr/>
              <a:t>. (</a:t>
            </a:r>
            <a:r>
              <a:rPr>
                <a:hlinkClick r:id="rId2"/>
              </a:rPr>
              <a:t>https://arxiv.org/abs/2311.16789</a:t>
            </a:r>
            <a:r>
              <a:rPr/>
              <a:t>).</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Participation Points</a:t>
            </a:r>
          </a:p>
          <a:p>
            <a:pPr lvl="0"/>
            <a:r>
              <a:rPr/>
              <a:t>You are added to an AWS Academy Generative AI Foundations course in AWS Academy.</a:t>
            </a:r>
          </a:p>
          <a:p>
            <a:pPr lvl="0"/>
            <a:r>
              <a:rPr/>
              <a:t>There are self-paced 10 modules in the course.</a:t>
            </a:r>
          </a:p>
          <a:p>
            <a:pPr lvl="0"/>
            <a:r>
              <a:rPr/>
              <a:t>If you complete all modules, you will receive participation points for AWS academy.</a:t>
            </a:r>
          </a:p>
          <a:p>
            <a:pPr lvl="0"/>
            <a:r>
              <a:rPr/>
              <a:t>You are also added to AWS Learner Lab for hands-on practice.</a:t>
            </a:r>
          </a:p>
        </p:txBody>
      </p:sp>
      <p:pic>
        <p:nvPicPr>
          <p:cNvPr descr="./M01_lecture01_figures/AWS-Certification-Current-Roadmap.jpg" id="0" name="Picture 1"/>
          <p:cNvPicPr>
            <a:picLocks noGrp="1" noChangeAspect="1"/>
          </p:cNvPicPr>
          <p:nvPr/>
        </p:nvPicPr>
        <p:blipFill>
          <a:blip r:embed="rId2"/>
          <a:stretch>
            <a:fillRect/>
          </a:stretch>
        </p:blipFill>
        <p:spPr bwMode="auto">
          <a:xfrm>
            <a:off x="5181600" y="2197100"/>
            <a:ext cx="6172200" cy="24257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GitHub Repository and Portfolio</a:t>
            </a:r>
          </a:p>
          <a:p>
            <a:pPr lvl="0"/>
            <a:r>
              <a:rPr/>
              <a:t>Lecture 0.1, Lecture 0.2, Lecture 0.3 videos cover basic portfolio creation using GitHub.</a:t>
            </a:r>
          </a:p>
          <a:p>
            <a:pPr lvl="0"/>
            <a:r>
              <a:rPr/>
              <a:t>Follow the video and submit the repository link in the assignment.</a:t>
            </a:r>
          </a:p>
          <a:p>
            <a:pPr lvl="0"/>
            <a:r>
              <a:rPr/>
              <a:t>This will be also used for submitting</a:t>
            </a:r>
          </a:p>
          <a:p>
            <a:pPr lvl="1"/>
            <a:r>
              <a:rPr/>
              <a:t>Assignments</a:t>
            </a:r>
          </a:p>
          <a:p>
            <a:pPr lvl="1"/>
            <a:r>
              <a:rPr/>
              <a:t>Projects</a:t>
            </a:r>
          </a:p>
          <a:p>
            <a:pPr lvl="1"/>
            <a:r>
              <a:rPr/>
              <a:t>Weekly Quizzes, Presentations, and Problems solving exercises AKA Labs</a:t>
            </a:r>
          </a:p>
        </p:txBody>
      </p:sp>
      <p:pic>
        <p:nvPicPr>
          <p:cNvPr descr="./M01_lecture01_figures/brian-marion-aaron-project.png" id="0" name="Picture 1"/>
          <p:cNvPicPr>
            <a:picLocks noGrp="1" noChangeAspect="1"/>
          </p:cNvPicPr>
          <p:nvPr/>
        </p:nvPicPr>
        <p:blipFill>
          <a:blip r:embed="rId2"/>
          <a:stretch>
            <a:fillRect/>
          </a:stretch>
        </p:blipFill>
        <p:spPr bwMode="auto">
          <a:xfrm>
            <a:off x="5181600" y="1879600"/>
            <a:ext cx="6172200" cy="30480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Widescreen</PresentationFormat>
  <Paragraphs>0</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Aptos</vt:lpstr>
      <vt:lpstr>Aptos Display</vt:lpstr>
      <vt:lpstr>Arial</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AD698 - Applied Generative AI</dc:title>
  <dc:creator>Nakul R. Padalkar</dc:creator>
  <cp:keywords/>
  <dcterms:created xsi:type="dcterms:W3CDTF">2026-02-02T20:15:38Z</dcterms:created>
  <dcterms:modified xsi:type="dcterms:W3CDTF">2026-02-02T20:15:38Z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ibliography">
    <vt:lpwstr>../references.bib</vt:lpwstr>
  </property>
  <property fmtid="{D5CDD505-2E9C-101B-9397-08002B2CF9AE}" pid="6" name="by-affiliation">
    <vt:lpwstr/>
  </property>
  <property fmtid="{D5CDD505-2E9C-101B-9397-08002B2CF9AE}" pid="7" name="by-author">
    <vt:lpwstr/>
  </property>
  <property fmtid="{D5CDD505-2E9C-101B-9397-08002B2CF9AE}" pid="8" name="crossref">
    <vt:lpwstr/>
  </property>
  <property fmtid="{D5CDD505-2E9C-101B-9397-08002B2CF9AE}" pid="9" name="csl">
    <vt:lpwstr>../mis-quarterly.csl</vt:lpwstr>
  </property>
  <property fmtid="{D5CDD505-2E9C-101B-9397-08002B2CF9AE}" pid="10" name="date">
    <vt:lpwstr>March 12, 2024</vt:lpwstr>
  </property>
  <property fmtid="{D5CDD505-2E9C-101B-9397-08002B2CF9AE}" pid="11" name="date-format">
    <vt:lpwstr>long</vt:lpwstr>
  </property>
  <property fmtid="{D5CDD505-2E9C-101B-9397-08002B2CF9AE}" pid="12" name="date-modified">
    <vt:lpwstr>February 2, 2026</vt:lpwstr>
  </property>
  <property fmtid="{D5CDD505-2E9C-101B-9397-08002B2CF9AE}" pid="13" name="editor">
    <vt:lpwstr/>
  </property>
  <property fmtid="{D5CDD505-2E9C-101B-9397-08002B2CF9AE}" pid="14" name="execute">
    <vt:lpwstr/>
  </property>
  <property fmtid="{D5CDD505-2E9C-101B-9397-08002B2CF9AE}" pid="15" name="header-includes">
    <vt:lpwstr/>
  </property>
  <property fmtid="{D5CDD505-2E9C-101B-9397-08002B2CF9AE}" pid="16" name="include-after">
    <vt:lpwstr/>
  </property>
  <property fmtid="{D5CDD505-2E9C-101B-9397-08002B2CF9AE}" pid="17" name="include-before">
    <vt:lpwstr/>
  </property>
  <property fmtid="{D5CDD505-2E9C-101B-9397-08002B2CF9AE}" pid="18" name="labels">
    <vt:lpwstr/>
  </property>
  <property fmtid="{D5CDD505-2E9C-101B-9397-08002B2CF9AE}" pid="19" name="logo">
    <vt:lpwstr>../theme/figures/met_logotype_black.png</vt:lpwstr>
  </property>
  <property fmtid="{D5CDD505-2E9C-101B-9397-08002B2CF9AE}" pid="20" name="monofont">
    <vt:lpwstr>Roboto</vt:lpwstr>
  </property>
  <property fmtid="{D5CDD505-2E9C-101B-9397-08002B2CF9AE}" pid="21" name="resources">
    <vt:lpwstr/>
  </property>
  <property fmtid="{D5CDD505-2E9C-101B-9397-08002B2CF9AE}" pid="22" name="subtitle">
    <vt:lpwstr>Introduction to Generative AI &amp; Business Applications</vt:lpwstr>
  </property>
  <property fmtid="{D5CDD505-2E9C-101B-9397-08002B2CF9AE}" pid="23" name="title-slide-attributes">
    <vt:lpwstr/>
  </property>
  <property fmtid="{D5CDD505-2E9C-101B-9397-08002B2CF9AE}" pid="24" name="toc-title">
    <vt:lpwstr>Table of contents</vt:lpwstr>
  </property>
</Properties>
</file>